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4" r:id="rId3"/>
    <p:sldId id="263" r:id="rId4"/>
    <p:sldId id="259" r:id="rId5"/>
    <p:sldId id="265" r:id="rId6"/>
    <p:sldId id="282" r:id="rId7"/>
    <p:sldId id="284" r:id="rId8"/>
    <p:sldId id="283" r:id="rId9"/>
    <p:sldId id="287" r:id="rId10"/>
    <p:sldId id="290" r:id="rId11"/>
    <p:sldId id="286" r:id="rId12"/>
    <p:sldId id="294" r:id="rId13"/>
    <p:sldId id="295" r:id="rId14"/>
    <p:sldId id="288" r:id="rId15"/>
    <p:sldId id="281" r:id="rId16"/>
    <p:sldId id="292" r:id="rId17"/>
    <p:sldId id="291" r:id="rId18"/>
    <p:sldId id="289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8" r:id="rId27"/>
    <p:sldId id="303" r:id="rId28"/>
    <p:sldId id="304" r:id="rId29"/>
    <p:sldId id="305" r:id="rId30"/>
    <p:sldId id="306" r:id="rId31"/>
    <p:sldId id="307" r:id="rId32"/>
    <p:sldId id="27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vis Rebecca (St Peters Medical Centre)" initials="JR(PMC" lastIdx="1" clrIdx="0">
    <p:extLst>
      <p:ext uri="{19B8F6BF-5375-455C-9EA6-DF929625EA0E}">
        <p15:presenceInfo xmlns:p15="http://schemas.microsoft.com/office/powerpoint/2012/main" userId="S-1-5-21-2669020400-3207789833-1355256586-58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ABB62-4844-46FB-ADEA-951E5EB230D2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AB744-A500-4355-BD45-1FC4F0956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58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815-BC8F-44ED-BE56-AFCE0AB249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F0C6-51BF-42DF-85B0-E083AABD1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87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815-BC8F-44ED-BE56-AFCE0AB249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F0C6-51BF-42DF-85B0-E083AABD1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3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815-BC8F-44ED-BE56-AFCE0AB249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F0C6-51BF-42DF-85B0-E083AABD1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815-BC8F-44ED-BE56-AFCE0AB249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F0C6-51BF-42DF-85B0-E083AABD1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815-BC8F-44ED-BE56-AFCE0AB249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F0C6-51BF-42DF-85B0-E083AABD1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7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815-BC8F-44ED-BE56-AFCE0AB249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F0C6-51BF-42DF-85B0-E083AABD1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8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815-BC8F-44ED-BE56-AFCE0AB249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F0C6-51BF-42DF-85B0-E083AABD1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815-BC8F-44ED-BE56-AFCE0AB249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F0C6-51BF-42DF-85B0-E083AABD1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815-BC8F-44ED-BE56-AFCE0AB249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F0C6-51BF-42DF-85B0-E083AABD1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1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815-BC8F-44ED-BE56-AFCE0AB249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F0C6-51BF-42DF-85B0-E083AABD1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3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815-BC8F-44ED-BE56-AFCE0AB249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F0C6-51BF-42DF-85B0-E083AABD1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76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9F815-BC8F-44ED-BE56-AFCE0AB24971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F0C6-51BF-42DF-85B0-E083AABD1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5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vygrove.org.uk/business-of-gp.html" TargetMode="External"/><Relationship Id="rId2" Type="http://schemas.openxmlformats.org/officeDocument/2006/relationships/hyperlink" Target="https://vimeo.com/92053799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 Peters Health Centre PPG </a:t>
            </a:r>
            <a:br>
              <a:rPr lang="en-GB" dirty="0" smtClean="0"/>
            </a:br>
            <a:r>
              <a:rPr lang="en-GB" dirty="0" smtClean="0"/>
              <a:t>23</a:t>
            </a:r>
            <a:r>
              <a:rPr lang="en-GB" baseline="30000" dirty="0" smtClean="0"/>
              <a:t>rd</a:t>
            </a:r>
            <a:r>
              <a:rPr lang="en-GB" dirty="0" smtClean="0"/>
              <a:t> April 2024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719262"/>
            <a:ext cx="7267575" cy="40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8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primary care services have been cut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07177"/>
            <a:ext cx="8577943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2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care is also under pressure and this is particularly relevant for our population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3690" y="1825625"/>
            <a:ext cx="66046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1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67" t="18889" r="14271" b="8704"/>
          <a:stretch/>
        </p:blipFill>
        <p:spPr>
          <a:xfrm>
            <a:off x="495300" y="323849"/>
            <a:ext cx="11182009" cy="614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7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920" t="20282" r="16808" b="8155"/>
          <a:stretch/>
        </p:blipFill>
        <p:spPr>
          <a:xfrm>
            <a:off x="449450" y="187842"/>
            <a:ext cx="11439249" cy="64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6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Each GP is seeing more patients, but we can’t meet demand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9940" y="1825625"/>
            <a:ext cx="68921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5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issues with retention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042" y="1825625"/>
            <a:ext cx="61739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3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are we paid?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312" y="1825625"/>
            <a:ext cx="84893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37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there any extra funding on top of capitation?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544" y="1825625"/>
            <a:ext cx="85569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2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new contract was imposed with a 1.9% increase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218" y="1690688"/>
            <a:ext cx="6268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02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want to work with our patients to highlight the national and local problems in General Practice </a:t>
            </a:r>
          </a:p>
          <a:p>
            <a:r>
              <a:rPr lang="en-GB" dirty="0" smtClean="0"/>
              <a:t>We are working with other local Practices in the PCN and Federation to share best practice and support each other </a:t>
            </a:r>
          </a:p>
          <a:p>
            <a:r>
              <a:rPr lang="en-GB" dirty="0" smtClean="0"/>
              <a:t>We are continuing to keep redesigning to provide the very best service that we can </a:t>
            </a:r>
          </a:p>
          <a:p>
            <a:r>
              <a:rPr lang="en-GB" dirty="0" smtClean="0"/>
              <a:t>Our new phone system and triage changes are part of this </a:t>
            </a:r>
          </a:p>
          <a:p>
            <a:r>
              <a:rPr lang="en-GB" dirty="0" smtClean="0"/>
              <a:t>Group Consultations could also help</a:t>
            </a:r>
          </a:p>
          <a:p>
            <a:r>
              <a:rPr lang="en-GB" dirty="0" smtClean="0"/>
              <a:t>Do you have any questions or comments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0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for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Update on the new building</a:t>
            </a:r>
          </a:p>
          <a:p>
            <a:r>
              <a:rPr lang="en-GB" dirty="0" smtClean="0"/>
              <a:t>Progress and actions from the previous meeting </a:t>
            </a:r>
          </a:p>
          <a:p>
            <a:r>
              <a:rPr lang="en-GB" dirty="0" smtClean="0"/>
              <a:t>Safe working and access in General Practice</a:t>
            </a:r>
          </a:p>
          <a:p>
            <a:r>
              <a:rPr lang="en-GB" dirty="0" smtClean="0"/>
              <a:t>Plans for Triage</a:t>
            </a:r>
          </a:p>
          <a:p>
            <a:r>
              <a:rPr lang="en-GB" dirty="0" smtClean="0"/>
              <a:t>Group consultations </a:t>
            </a:r>
          </a:p>
          <a:p>
            <a:endParaRPr lang="en-GB" dirty="0" smtClean="0"/>
          </a:p>
          <a:p>
            <a:r>
              <a:rPr lang="en-GB" dirty="0" smtClean="0"/>
              <a:t>Plans for the PPG going forward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607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Clinical Triage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55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Frustration for patients and staff with appointment availability</a:t>
            </a:r>
          </a:p>
          <a:p>
            <a:endParaRPr lang="en-GB" dirty="0"/>
          </a:p>
          <a:p>
            <a:r>
              <a:rPr lang="en-GB" dirty="0" smtClean="0"/>
              <a:t>Allows us to prioritise patients with the most urgent health needs and ensure people see the most appropriate clinician: </a:t>
            </a:r>
            <a:r>
              <a:rPr lang="en-GB" b="1" dirty="0" smtClean="0"/>
              <a:t>the right person and at the right time</a:t>
            </a:r>
            <a:r>
              <a:rPr lang="en-GB" dirty="0" smtClean="0"/>
              <a:t>.</a:t>
            </a:r>
          </a:p>
          <a:p>
            <a:r>
              <a:rPr lang="en-GB" dirty="0" smtClean="0"/>
              <a:t>Not first come, first served -  8.30am rush</a:t>
            </a:r>
          </a:p>
          <a:p>
            <a:r>
              <a:rPr lang="en-GB" dirty="0" smtClean="0"/>
              <a:t>Avoid inappropriate telephone or same day appointments being taken by routine issues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491607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more…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Improves continuity of care</a:t>
            </a:r>
          </a:p>
          <a:p>
            <a:r>
              <a:rPr lang="en-GB" dirty="0"/>
              <a:t>Developing more efficient pathways for those patients </a:t>
            </a:r>
            <a:endParaRPr lang="en-GB" dirty="0" smtClean="0"/>
          </a:p>
          <a:p>
            <a:pPr lvl="1"/>
            <a:r>
              <a:rPr lang="en-GB" dirty="0" smtClean="0"/>
              <a:t>Protocols (Urine infections, PSA, ADHD/Autism </a:t>
            </a:r>
            <a:r>
              <a:rPr lang="en-GB" dirty="0" err="1" smtClean="0"/>
              <a:t>assessements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Forms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Quick wins – aim to reduce prescription/admin requests </a:t>
            </a:r>
          </a:p>
          <a:p>
            <a:r>
              <a:rPr lang="en-GB" dirty="0" smtClean="0"/>
              <a:t>Reception and clinicians working together as one team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68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the day- dealt with on the day by duty/triage team </a:t>
            </a:r>
          </a:p>
          <a:p>
            <a:r>
              <a:rPr lang="en-GB" dirty="0" smtClean="0"/>
              <a:t>Pre-bookable for things that need continuity, investigations prior to seeing, non-urgent </a:t>
            </a:r>
          </a:p>
          <a:p>
            <a:endParaRPr lang="en-GB" dirty="0"/>
          </a:p>
          <a:p>
            <a:r>
              <a:rPr lang="en-GB" dirty="0" smtClean="0"/>
              <a:t>Duty triage team – 2 clinicians AM &amp; PM</a:t>
            </a:r>
          </a:p>
          <a:p>
            <a:pPr lvl="1"/>
            <a:r>
              <a:rPr lang="en-GB" dirty="0" smtClean="0"/>
              <a:t>Clinician in telephony </a:t>
            </a:r>
          </a:p>
          <a:p>
            <a:r>
              <a:rPr lang="en-GB" dirty="0" smtClean="0"/>
              <a:t>Reception gather information then speak to clinician before allocating appointment</a:t>
            </a:r>
          </a:p>
          <a:p>
            <a:pPr lvl="1"/>
            <a:r>
              <a:rPr lang="en-GB" dirty="0" smtClean="0"/>
              <a:t>Opportunity while waiting to look at chronic disease management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449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536" t="18935" r="21896" b="29799"/>
          <a:stretch/>
        </p:blipFill>
        <p:spPr>
          <a:xfrm>
            <a:off x="2721682" y="0"/>
            <a:ext cx="6788077" cy="624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32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Appointments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Appointment options</a:t>
            </a:r>
          </a:p>
          <a:p>
            <a:pPr lvl="1"/>
            <a:r>
              <a:rPr lang="en-GB" dirty="0" smtClean="0"/>
              <a:t>Red 	- on the day, dealt with by duty/triage team that day </a:t>
            </a:r>
          </a:p>
          <a:p>
            <a:pPr lvl="1"/>
            <a:r>
              <a:rPr lang="en-GB" dirty="0" smtClean="0"/>
              <a:t>Amber	- within 1 week</a:t>
            </a:r>
          </a:p>
          <a:p>
            <a:pPr lvl="1"/>
            <a:r>
              <a:rPr lang="en-GB" dirty="0" smtClean="0"/>
              <a:t>Green 	- routine within 4 weeks</a:t>
            </a:r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Duty/triage rota example</a:t>
            </a:r>
          </a:p>
          <a:p>
            <a:r>
              <a:rPr lang="en-GB" dirty="0" smtClean="0"/>
              <a:t>Routine pre-bookable rota example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Capacity - assessed by PM team</a:t>
            </a:r>
          </a:p>
          <a:p>
            <a:pPr lvl="1"/>
            <a:r>
              <a:rPr lang="en-GB" dirty="0" smtClean="0"/>
              <a:t> if urgent and no capacity signpost to A&amp;E/Urgent Care), routine still triaged until 6pm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113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help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Would any patients like to be involved in working with our team as we develop communications and refine the </a:t>
            </a:r>
            <a:r>
              <a:rPr lang="en-GB" smtClean="0"/>
              <a:t>triage system ?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791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consultations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9587" y="2605881"/>
            <a:ext cx="35528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9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group consultations and why are we developing them?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will have a new room specifically designed for group consultations</a:t>
            </a:r>
          </a:p>
          <a:p>
            <a:r>
              <a:rPr lang="en-GB" dirty="0" smtClean="0"/>
              <a:t>This model is already being delivered locally by the diabetes, wellbeing and MSK services</a:t>
            </a:r>
          </a:p>
          <a:p>
            <a:r>
              <a:rPr lang="en-GB" dirty="0" smtClean="0"/>
              <a:t>Our PCN also offers free Yoga, Tai Chi, Qi Gong and art groups but premises can be expensive </a:t>
            </a:r>
          </a:p>
          <a:p>
            <a:r>
              <a:rPr lang="en-GB" dirty="0" smtClean="0"/>
              <a:t>Nationally there is increasing evidence that group consultations can be safe and effective and sometimes produce better results than individual appointments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468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advantages of group consultations for long term conditions?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Peer support and camaraderie: Sharing experiences with others who understand your struggles can provide invaluable support and reduce feelings of isolation.</a:t>
            </a:r>
          </a:p>
          <a:p>
            <a:r>
              <a:rPr lang="en-GB" dirty="0"/>
              <a:t>Learning from others: Group members can learn coping strategies and techniques from each other, fostering a sense of empowerment and resilience.</a:t>
            </a:r>
          </a:p>
          <a:p>
            <a:r>
              <a:rPr lang="en-GB" dirty="0"/>
              <a:t>Cost-effectiveness: Group treatment sessions are often more cost-effective than individual therapy, making them accessible to a broader range of patients.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91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 on the new building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date for the new building being completely open is now the last weekend in May </a:t>
            </a:r>
          </a:p>
          <a:p>
            <a:r>
              <a:rPr lang="en-GB" dirty="0" smtClean="0"/>
              <a:t>This last phase of the development is happening in stages as we repurpose some rooms and move reception </a:t>
            </a:r>
          </a:p>
          <a:p>
            <a:r>
              <a:rPr lang="en-GB" dirty="0" smtClean="0"/>
              <a:t>Reception has now moved to the front of the building</a:t>
            </a:r>
          </a:p>
          <a:p>
            <a:r>
              <a:rPr lang="en-GB" dirty="0" smtClean="0"/>
              <a:t>Please bear with us while we continue to work in a busy building 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371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group exercise sessions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Social interaction: Exercising in a group setting fosters social connections, reduces feelings of loneliness, and enhances motivation to stick with a fitness routine.</a:t>
            </a:r>
          </a:p>
          <a:p>
            <a:r>
              <a:rPr lang="en-GB" dirty="0"/>
              <a:t>Stress reduction: Yoga and tai chi incorporate mindfulness and relaxation techniques that can help reduce stress, anxiety, and improve mood.</a:t>
            </a:r>
          </a:p>
          <a:p>
            <a:r>
              <a:rPr lang="en-GB" dirty="0"/>
              <a:t>Physical health: Regular participation in group exercise sessions can improve cardiovascular health, strength, flexibility, and overall physical function</a:t>
            </a:r>
            <a:r>
              <a:rPr lang="en-GB" dirty="0" smtClean="0"/>
              <a:t>.</a:t>
            </a:r>
          </a:p>
          <a:p>
            <a:r>
              <a:rPr lang="en-GB" dirty="0"/>
              <a:t>Combining group treatment with group exercise can offer a holistic approach to health and wellness.</a:t>
            </a:r>
          </a:p>
          <a:p>
            <a:r>
              <a:rPr lang="en-GB" dirty="0"/>
              <a:t>Patients can benefit from the dual support of addressing both their mental and physical well-being within a supportive group setting.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57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need your support with?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 we choose which groups to start with ? </a:t>
            </a:r>
          </a:p>
          <a:p>
            <a:r>
              <a:rPr lang="en-GB" dirty="0" smtClean="0"/>
              <a:t>Do you have any thoughts on how to make the groups sustainable – at the moment they cost about £30,000 per year and are free and not time limited . The original grant money is running low </a:t>
            </a:r>
          </a:p>
          <a:p>
            <a:r>
              <a:rPr lang="en-GB" dirty="0" smtClean="0"/>
              <a:t>Do we have any patients who would want to be involved in peer groups  (we have had one patient talk to us about a menopause café for example) ? </a:t>
            </a:r>
          </a:p>
          <a:p>
            <a:r>
              <a:rPr lang="en-GB" dirty="0" smtClean="0"/>
              <a:t>How will we promote any groups? </a:t>
            </a:r>
          </a:p>
          <a:p>
            <a:r>
              <a:rPr lang="en-GB" dirty="0" smtClean="0"/>
              <a:t>Do you have any other suggestions for using this space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243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PCN wide PPG continuing quarterly </a:t>
            </a:r>
          </a:p>
          <a:p>
            <a:r>
              <a:rPr lang="en-GB" dirty="0" smtClean="0"/>
              <a:t>Ongoing quarterly St Peter’s meetings </a:t>
            </a:r>
          </a:p>
          <a:p>
            <a:r>
              <a:rPr lang="en-GB" dirty="0" smtClean="0"/>
              <a:t>Volunteers to set up a committee ? Or to be involved in triage or </a:t>
            </a:r>
            <a:r>
              <a:rPr lang="en-GB" smtClean="0"/>
              <a:t>group project ?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874" y="3918993"/>
            <a:ext cx="41814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9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Progress from previous meetings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You said /we did document is on the website</a:t>
            </a:r>
            <a:endParaRPr lang="en-GB" dirty="0"/>
          </a:p>
          <a:p>
            <a:r>
              <a:rPr lang="en-GB" dirty="0" smtClean="0"/>
              <a:t>Travel </a:t>
            </a:r>
            <a:r>
              <a:rPr lang="en-GB" dirty="0"/>
              <a:t>clinic restarting </a:t>
            </a:r>
            <a:endParaRPr lang="en-GB" dirty="0" smtClean="0"/>
          </a:p>
          <a:p>
            <a:r>
              <a:rPr lang="en-GB" dirty="0" smtClean="0"/>
              <a:t>Call back phone function will be in place shortly after the building is completed</a:t>
            </a:r>
          </a:p>
          <a:p>
            <a:r>
              <a:rPr lang="en-GB" dirty="0" smtClean="0"/>
              <a:t>Communications about invitations for reviews and results of blood tests are being reviewed </a:t>
            </a:r>
          </a:p>
          <a:p>
            <a:r>
              <a:rPr lang="en-GB" dirty="0" smtClean="0"/>
              <a:t>Practice leaflet has been updated </a:t>
            </a:r>
          </a:p>
          <a:p>
            <a:r>
              <a:rPr lang="en-GB" dirty="0" smtClean="0"/>
              <a:t>Balance of face to face to telephone appointments are being reviewed –We have communicated with architects and the council about pedestrian crossing, </a:t>
            </a:r>
            <a:r>
              <a:rPr lang="en-GB" dirty="0"/>
              <a:t>O</a:t>
            </a:r>
            <a:r>
              <a:rPr lang="en-GB" dirty="0" smtClean="0"/>
              <a:t>xford street access and green space at the rear. WE cannot have additional signs to the Surgery from London Road or the Level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61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issues in General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lvl="1"/>
            <a:r>
              <a:rPr lang="en-GB" dirty="0" smtClean="0"/>
              <a:t>GPs recently voted to reject the latest contract imposed by the government </a:t>
            </a:r>
          </a:p>
          <a:p>
            <a:pPr lvl="1"/>
            <a:r>
              <a:rPr lang="en-GB" dirty="0" smtClean="0"/>
              <a:t>Turnout was just under 75% of GPs and  99.2% voted to reject </a:t>
            </a:r>
          </a:p>
          <a:p>
            <a:pPr lvl="1"/>
            <a:r>
              <a:rPr lang="en-GB" dirty="0" smtClean="0"/>
              <a:t>The next few slides try and explain why GPs are feeling so angry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There is more information here </a:t>
            </a:r>
            <a:r>
              <a:rPr lang="en-GB" dirty="0">
                <a:hlinkClick r:id="rId2"/>
              </a:rPr>
              <a:t>Rebuild General Practice - patient engagement animation on </a:t>
            </a:r>
            <a:r>
              <a:rPr lang="en-GB" dirty="0" smtClean="0">
                <a:hlinkClick r:id="rId2"/>
              </a:rPr>
              <a:t>Vimeo</a:t>
            </a:r>
            <a:endParaRPr lang="en-GB" dirty="0" smtClean="0"/>
          </a:p>
          <a:p>
            <a:pPr lvl="1"/>
            <a:r>
              <a:rPr lang="en-GB" dirty="0" smtClean="0"/>
              <a:t>And here </a:t>
            </a:r>
            <a:r>
              <a:rPr lang="en-GB" dirty="0">
                <a:hlinkClick r:id="rId3"/>
              </a:rPr>
              <a:t>Ivy Grove Surgery : Business of General Practice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6320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781" y="1825625"/>
            <a:ext cx="66924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9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Increasing appointments provided despite funding reduction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316" y="1825625"/>
            <a:ext cx="67233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1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Staffing - despite promises the number of GPs is lower 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933" y="1419496"/>
            <a:ext cx="9292044" cy="47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5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with hospital staffing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661" y="1825625"/>
            <a:ext cx="63246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83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1089</Words>
  <Application>Microsoft Office PowerPoint</Application>
  <PresentationFormat>Widescreen</PresentationFormat>
  <Paragraphs>109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St Peters Health Centre PPG  23rd April 2024</vt:lpstr>
      <vt:lpstr>Agenda for today</vt:lpstr>
      <vt:lpstr>Update on the new building </vt:lpstr>
      <vt:lpstr>Progress from previous meetings</vt:lpstr>
      <vt:lpstr>Current issues in General Practice</vt:lpstr>
      <vt:lpstr>Funding</vt:lpstr>
      <vt:lpstr>Increasing appointments provided despite funding reduction</vt:lpstr>
      <vt:lpstr>Staffing - despite promises the number of GPs is lower </vt:lpstr>
      <vt:lpstr>Comparison with hospital staffing </vt:lpstr>
      <vt:lpstr>Other primary care services have been cut</vt:lpstr>
      <vt:lpstr>Social care is also under pressure and this is particularly relevant for our population </vt:lpstr>
      <vt:lpstr>PowerPoint Presentation</vt:lpstr>
      <vt:lpstr>PowerPoint Presentation</vt:lpstr>
      <vt:lpstr>Each GP is seeing more patients, but we can’t meet demand</vt:lpstr>
      <vt:lpstr>National issues with retention</vt:lpstr>
      <vt:lpstr>How are we paid?</vt:lpstr>
      <vt:lpstr>Is there any extra funding on top of capitation?</vt:lpstr>
      <vt:lpstr>The new contract was imposed with a 1.9% increase</vt:lpstr>
      <vt:lpstr>What next</vt:lpstr>
      <vt:lpstr>Clinical Triage</vt:lpstr>
      <vt:lpstr>Why?</vt:lpstr>
      <vt:lpstr>And more…</vt:lpstr>
      <vt:lpstr>The Plan</vt:lpstr>
      <vt:lpstr>PowerPoint Presentation</vt:lpstr>
      <vt:lpstr>Appointments</vt:lpstr>
      <vt:lpstr>How can you help ?</vt:lpstr>
      <vt:lpstr>Group consultations</vt:lpstr>
      <vt:lpstr>What are group consultations and why are we developing them?</vt:lpstr>
      <vt:lpstr>What are the advantages of group consultations for long term conditions?</vt:lpstr>
      <vt:lpstr>Advantages of group exercise sessions</vt:lpstr>
      <vt:lpstr>What do we need your support with?</vt:lpstr>
      <vt:lpstr>Next steps </vt:lpstr>
    </vt:vector>
  </TitlesOfParts>
  <Company>NHS South West Commissioning Support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Peters Health Centre PPG  31st October 2023</dc:title>
  <dc:creator>Jarvis Rebecca (St Peters Medical Centre)</dc:creator>
  <cp:lastModifiedBy>Manthorpe Julie (St Peters Medical Centre)</cp:lastModifiedBy>
  <cp:revision>37</cp:revision>
  <dcterms:created xsi:type="dcterms:W3CDTF">2023-10-03T10:20:06Z</dcterms:created>
  <dcterms:modified xsi:type="dcterms:W3CDTF">2024-04-29T09:50:25Z</dcterms:modified>
</cp:coreProperties>
</file>