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4" r:id="rId2"/>
  </p:sldMasterIdLst>
  <p:notesMasterIdLst>
    <p:notesMasterId r:id="rId23"/>
  </p:notesMasterIdLst>
  <p:sldIdLst>
    <p:sldId id="278" r:id="rId3"/>
    <p:sldId id="280" r:id="rId4"/>
    <p:sldId id="281" r:id="rId5"/>
    <p:sldId id="301" r:id="rId6"/>
    <p:sldId id="315" r:id="rId7"/>
    <p:sldId id="317" r:id="rId8"/>
    <p:sldId id="300" r:id="rId9"/>
    <p:sldId id="318" r:id="rId10"/>
    <p:sldId id="322" r:id="rId11"/>
    <p:sldId id="323" r:id="rId12"/>
    <p:sldId id="319" r:id="rId13"/>
    <p:sldId id="320" r:id="rId14"/>
    <p:sldId id="321" r:id="rId15"/>
    <p:sldId id="324" r:id="rId16"/>
    <p:sldId id="325" r:id="rId17"/>
    <p:sldId id="326" r:id="rId18"/>
    <p:sldId id="327" r:id="rId19"/>
    <p:sldId id="328" r:id="rId20"/>
    <p:sldId id="302" r:id="rId21"/>
    <p:sldId id="293"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68"/>
    <p:restoredTop sz="94657"/>
  </p:normalViewPr>
  <p:slideViewPr>
    <p:cSldViewPr snapToGrid="0" snapToObjects="1">
      <p:cViewPr varScale="1">
        <p:scale>
          <a:sx n="82" d="100"/>
          <a:sy n="82" d="100"/>
        </p:scale>
        <p:origin x="176" y="6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4F8594-1367-48F3-8D27-ACEAAFE46296}"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F5581BD-EF2D-4AEE-9C20-174F945D47BB}">
      <dgm:prSet/>
      <dgm:spPr/>
      <dgm:t>
        <a:bodyPr/>
        <a:lstStyle/>
        <a:p>
          <a:r>
            <a:rPr lang="en-GB"/>
            <a:t>We have two new patient care advisors – Ed and Milly </a:t>
          </a:r>
          <a:endParaRPr lang="en-US"/>
        </a:p>
      </dgm:t>
    </dgm:pt>
    <dgm:pt modelId="{CD5E78BE-BB00-47AD-98BC-4C10B1503581}" type="parTrans" cxnId="{3C41271D-3597-47DB-B253-8825C5F8B193}">
      <dgm:prSet/>
      <dgm:spPr/>
      <dgm:t>
        <a:bodyPr/>
        <a:lstStyle/>
        <a:p>
          <a:endParaRPr lang="en-US"/>
        </a:p>
      </dgm:t>
    </dgm:pt>
    <dgm:pt modelId="{2D086500-924A-4141-B8AA-79B2C099A60D}" type="sibTrans" cxnId="{3C41271D-3597-47DB-B253-8825C5F8B193}">
      <dgm:prSet/>
      <dgm:spPr/>
      <dgm:t>
        <a:bodyPr/>
        <a:lstStyle/>
        <a:p>
          <a:endParaRPr lang="en-US"/>
        </a:p>
      </dgm:t>
    </dgm:pt>
    <dgm:pt modelId="{BF6DD6C1-A54E-4F26-9FBE-75481EAAACFE}">
      <dgm:prSet/>
      <dgm:spPr/>
      <dgm:t>
        <a:bodyPr/>
        <a:lstStyle/>
        <a:p>
          <a:r>
            <a:rPr lang="en-GB"/>
            <a:t>Dr Jarvis will be away on sabbatical for 4 months from July </a:t>
          </a:r>
          <a:endParaRPr lang="en-US"/>
        </a:p>
      </dgm:t>
    </dgm:pt>
    <dgm:pt modelId="{A7CDDF8E-CE68-4ABC-BD39-D254E50C78D0}" type="parTrans" cxnId="{1EF38E11-76DB-4275-B754-258CFF2CB48A}">
      <dgm:prSet/>
      <dgm:spPr/>
      <dgm:t>
        <a:bodyPr/>
        <a:lstStyle/>
        <a:p>
          <a:endParaRPr lang="en-US"/>
        </a:p>
      </dgm:t>
    </dgm:pt>
    <dgm:pt modelId="{ED18AA21-4266-4513-AD21-D57E8C895E10}" type="sibTrans" cxnId="{1EF38E11-76DB-4275-B754-258CFF2CB48A}">
      <dgm:prSet/>
      <dgm:spPr/>
      <dgm:t>
        <a:bodyPr/>
        <a:lstStyle/>
        <a:p>
          <a:endParaRPr lang="en-US"/>
        </a:p>
      </dgm:t>
    </dgm:pt>
    <dgm:pt modelId="{EDA820FF-2FF2-4B6D-8DE0-9259AFECB30E}">
      <dgm:prSet/>
      <dgm:spPr/>
      <dgm:t>
        <a:bodyPr/>
        <a:lstStyle/>
        <a:p>
          <a:r>
            <a:rPr lang="en-GB"/>
            <a:t>Dr Hannah Gould- Brown is now on maternity leave – she is being covered by Dr Guy Bidwell, who has previously worked at the practice as a locum </a:t>
          </a:r>
          <a:endParaRPr lang="en-US"/>
        </a:p>
      </dgm:t>
    </dgm:pt>
    <dgm:pt modelId="{7AA44E05-B033-48C5-AE43-1F1A37F3AF2D}" type="parTrans" cxnId="{96E61528-E034-4AD3-8AF1-53EC4663E37B}">
      <dgm:prSet/>
      <dgm:spPr/>
      <dgm:t>
        <a:bodyPr/>
        <a:lstStyle/>
        <a:p>
          <a:endParaRPr lang="en-US"/>
        </a:p>
      </dgm:t>
    </dgm:pt>
    <dgm:pt modelId="{94D033B8-51DF-4E2E-9892-C8CA5960BFFA}" type="sibTrans" cxnId="{96E61528-E034-4AD3-8AF1-53EC4663E37B}">
      <dgm:prSet/>
      <dgm:spPr/>
      <dgm:t>
        <a:bodyPr/>
        <a:lstStyle/>
        <a:p>
          <a:endParaRPr lang="en-US"/>
        </a:p>
      </dgm:t>
    </dgm:pt>
    <dgm:pt modelId="{81B47F67-CF2C-457D-B1B8-BF3533CFB9B0}" type="pres">
      <dgm:prSet presAssocID="{424F8594-1367-48F3-8D27-ACEAAFE46296}" presName="linear" presStyleCnt="0">
        <dgm:presLayoutVars>
          <dgm:animLvl val="lvl"/>
          <dgm:resizeHandles val="exact"/>
        </dgm:presLayoutVars>
      </dgm:prSet>
      <dgm:spPr/>
    </dgm:pt>
    <dgm:pt modelId="{3EFAEFFF-9F82-4597-9BF4-66BEAF463612}" type="pres">
      <dgm:prSet presAssocID="{5F5581BD-EF2D-4AEE-9C20-174F945D47BB}" presName="parentText" presStyleLbl="node1" presStyleIdx="0" presStyleCnt="3">
        <dgm:presLayoutVars>
          <dgm:chMax val="0"/>
          <dgm:bulletEnabled val="1"/>
        </dgm:presLayoutVars>
      </dgm:prSet>
      <dgm:spPr/>
    </dgm:pt>
    <dgm:pt modelId="{631E1632-4ED0-41D4-B7CE-CF1C5DBC4FF7}" type="pres">
      <dgm:prSet presAssocID="{2D086500-924A-4141-B8AA-79B2C099A60D}" presName="spacer" presStyleCnt="0"/>
      <dgm:spPr/>
    </dgm:pt>
    <dgm:pt modelId="{B85A3DDE-EC99-45A7-B45E-CCBF62033F89}" type="pres">
      <dgm:prSet presAssocID="{BF6DD6C1-A54E-4F26-9FBE-75481EAAACFE}" presName="parentText" presStyleLbl="node1" presStyleIdx="1" presStyleCnt="3">
        <dgm:presLayoutVars>
          <dgm:chMax val="0"/>
          <dgm:bulletEnabled val="1"/>
        </dgm:presLayoutVars>
      </dgm:prSet>
      <dgm:spPr/>
    </dgm:pt>
    <dgm:pt modelId="{60B88860-4265-4BF1-AC28-16EC301174C9}" type="pres">
      <dgm:prSet presAssocID="{ED18AA21-4266-4513-AD21-D57E8C895E10}" presName="spacer" presStyleCnt="0"/>
      <dgm:spPr/>
    </dgm:pt>
    <dgm:pt modelId="{911ED159-BFAB-4A85-B506-88196BBE5111}" type="pres">
      <dgm:prSet presAssocID="{EDA820FF-2FF2-4B6D-8DE0-9259AFECB30E}" presName="parentText" presStyleLbl="node1" presStyleIdx="2" presStyleCnt="3">
        <dgm:presLayoutVars>
          <dgm:chMax val="0"/>
          <dgm:bulletEnabled val="1"/>
        </dgm:presLayoutVars>
      </dgm:prSet>
      <dgm:spPr/>
    </dgm:pt>
  </dgm:ptLst>
  <dgm:cxnLst>
    <dgm:cxn modelId="{EA45CA02-40E9-449D-89D9-47695431C90C}" type="presOf" srcId="{EDA820FF-2FF2-4B6D-8DE0-9259AFECB30E}" destId="{911ED159-BFAB-4A85-B506-88196BBE5111}" srcOrd="0" destOrd="0" presId="urn:microsoft.com/office/officeart/2005/8/layout/vList2"/>
    <dgm:cxn modelId="{1EF38E11-76DB-4275-B754-258CFF2CB48A}" srcId="{424F8594-1367-48F3-8D27-ACEAAFE46296}" destId="{BF6DD6C1-A54E-4F26-9FBE-75481EAAACFE}" srcOrd="1" destOrd="0" parTransId="{A7CDDF8E-CE68-4ABC-BD39-D254E50C78D0}" sibTransId="{ED18AA21-4266-4513-AD21-D57E8C895E10}"/>
    <dgm:cxn modelId="{3C41271D-3597-47DB-B253-8825C5F8B193}" srcId="{424F8594-1367-48F3-8D27-ACEAAFE46296}" destId="{5F5581BD-EF2D-4AEE-9C20-174F945D47BB}" srcOrd="0" destOrd="0" parTransId="{CD5E78BE-BB00-47AD-98BC-4C10B1503581}" sibTransId="{2D086500-924A-4141-B8AA-79B2C099A60D}"/>
    <dgm:cxn modelId="{96E61528-E034-4AD3-8AF1-53EC4663E37B}" srcId="{424F8594-1367-48F3-8D27-ACEAAFE46296}" destId="{EDA820FF-2FF2-4B6D-8DE0-9259AFECB30E}" srcOrd="2" destOrd="0" parTransId="{7AA44E05-B033-48C5-AE43-1F1A37F3AF2D}" sibTransId="{94D033B8-51DF-4E2E-9892-C8CA5960BFFA}"/>
    <dgm:cxn modelId="{39BCF652-FBA5-4761-A45D-0001B2C2C7EA}" type="presOf" srcId="{424F8594-1367-48F3-8D27-ACEAAFE46296}" destId="{81B47F67-CF2C-457D-B1B8-BF3533CFB9B0}" srcOrd="0" destOrd="0" presId="urn:microsoft.com/office/officeart/2005/8/layout/vList2"/>
    <dgm:cxn modelId="{0012AE9A-F5C7-4264-A17D-920180AAEB42}" type="presOf" srcId="{BF6DD6C1-A54E-4F26-9FBE-75481EAAACFE}" destId="{B85A3DDE-EC99-45A7-B45E-CCBF62033F89}" srcOrd="0" destOrd="0" presId="urn:microsoft.com/office/officeart/2005/8/layout/vList2"/>
    <dgm:cxn modelId="{3750B4D3-6445-4578-8AE5-19099B399FFB}" type="presOf" srcId="{5F5581BD-EF2D-4AEE-9C20-174F945D47BB}" destId="{3EFAEFFF-9F82-4597-9BF4-66BEAF463612}" srcOrd="0" destOrd="0" presId="urn:microsoft.com/office/officeart/2005/8/layout/vList2"/>
    <dgm:cxn modelId="{89202E98-6EBB-4F68-A3C5-E658BA9705C3}" type="presParOf" srcId="{81B47F67-CF2C-457D-B1B8-BF3533CFB9B0}" destId="{3EFAEFFF-9F82-4597-9BF4-66BEAF463612}" srcOrd="0" destOrd="0" presId="urn:microsoft.com/office/officeart/2005/8/layout/vList2"/>
    <dgm:cxn modelId="{421A5550-31C2-4581-9036-C0B1344F6474}" type="presParOf" srcId="{81B47F67-CF2C-457D-B1B8-BF3533CFB9B0}" destId="{631E1632-4ED0-41D4-B7CE-CF1C5DBC4FF7}" srcOrd="1" destOrd="0" presId="urn:microsoft.com/office/officeart/2005/8/layout/vList2"/>
    <dgm:cxn modelId="{F552E2C7-D236-49F4-8B2D-3323300AE44C}" type="presParOf" srcId="{81B47F67-CF2C-457D-B1B8-BF3533CFB9B0}" destId="{B85A3DDE-EC99-45A7-B45E-CCBF62033F89}" srcOrd="2" destOrd="0" presId="urn:microsoft.com/office/officeart/2005/8/layout/vList2"/>
    <dgm:cxn modelId="{BC17E76F-46A6-4BB7-9FD9-EEC014329767}" type="presParOf" srcId="{81B47F67-CF2C-457D-B1B8-BF3533CFB9B0}" destId="{60B88860-4265-4BF1-AC28-16EC301174C9}" srcOrd="3" destOrd="0" presId="urn:microsoft.com/office/officeart/2005/8/layout/vList2"/>
    <dgm:cxn modelId="{CED9AD4F-2A1B-4716-B63B-27B5255862D5}" type="presParOf" srcId="{81B47F67-CF2C-457D-B1B8-BF3533CFB9B0}" destId="{911ED159-BFAB-4A85-B506-88196BBE511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AEFFF-9F82-4597-9BF4-66BEAF463612}">
      <dsp:nvSpPr>
        <dsp:cNvPr id="0" name=""/>
        <dsp:cNvSpPr/>
      </dsp:nvSpPr>
      <dsp:spPr>
        <a:xfrm>
          <a:off x="0" y="325281"/>
          <a:ext cx="5000124" cy="155887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We have two new patient care advisors – Ed and Milly </a:t>
          </a:r>
          <a:endParaRPr lang="en-US" sz="2200" kern="1200"/>
        </a:p>
      </dsp:txBody>
      <dsp:txXfrm>
        <a:off x="76098" y="401379"/>
        <a:ext cx="4847928" cy="1406682"/>
      </dsp:txXfrm>
    </dsp:sp>
    <dsp:sp modelId="{B85A3DDE-EC99-45A7-B45E-CCBF62033F89}">
      <dsp:nvSpPr>
        <dsp:cNvPr id="0" name=""/>
        <dsp:cNvSpPr/>
      </dsp:nvSpPr>
      <dsp:spPr>
        <a:xfrm>
          <a:off x="0" y="1947520"/>
          <a:ext cx="5000124" cy="1558878"/>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Dr Jarvis will be away on sabbatical for 4 months from July </a:t>
          </a:r>
          <a:endParaRPr lang="en-US" sz="2200" kern="1200"/>
        </a:p>
      </dsp:txBody>
      <dsp:txXfrm>
        <a:off x="76098" y="2023618"/>
        <a:ext cx="4847928" cy="1406682"/>
      </dsp:txXfrm>
    </dsp:sp>
    <dsp:sp modelId="{911ED159-BFAB-4A85-B506-88196BBE5111}">
      <dsp:nvSpPr>
        <dsp:cNvPr id="0" name=""/>
        <dsp:cNvSpPr/>
      </dsp:nvSpPr>
      <dsp:spPr>
        <a:xfrm>
          <a:off x="0" y="3569759"/>
          <a:ext cx="5000124" cy="1558878"/>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Dr Hannah Gould- Brown is now on maternity leave – she is being covered by Dr Guy Bidwell, who has previously worked at the practice as a locum </a:t>
          </a:r>
          <a:endParaRPr lang="en-US" sz="2200" kern="1200"/>
        </a:p>
      </dsp:txBody>
      <dsp:txXfrm>
        <a:off x="76098" y="3645857"/>
        <a:ext cx="4847928" cy="140668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0BEDB8-000B-BA4B-B2F2-813EF39367F6}" type="datetimeFigureOut">
              <a:rPr lang="en-US" smtClean="0"/>
              <a:t>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1B33D6-D1B3-9043-BB12-95190A8BF383}" type="slidenum">
              <a:rPr lang="en-US" smtClean="0"/>
              <a:t>‹#›</a:t>
            </a:fld>
            <a:endParaRPr lang="en-US"/>
          </a:p>
        </p:txBody>
      </p:sp>
    </p:spTree>
    <p:extLst>
      <p:ext uri="{BB962C8B-B14F-4D97-AF65-F5344CB8AC3E}">
        <p14:creationId xmlns:p14="http://schemas.microsoft.com/office/powerpoint/2010/main" val="2036376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40C8B-028C-A248-B8D6-243F8F241C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1733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A0000-6149-DB6A-A16A-F66D28206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82FE1-F2C4-2E9E-60CB-A2D92754ED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A0D610-34A6-D8B9-F597-390850EFB9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E75066-634C-1F68-4AC3-5658581A03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440C8B-028C-A248-B8D6-243F8F241C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1428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5CBF3-63EB-3B0E-0828-9FCBF2667AA4}"/>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US"/>
          </a:p>
        </p:txBody>
      </p:sp>
      <p:sp>
        <p:nvSpPr>
          <p:cNvPr id="3" name="Subtitle 2">
            <a:extLst>
              <a:ext uri="{FF2B5EF4-FFF2-40B4-BE49-F238E27FC236}">
                <a16:creationId xmlns:a16="http://schemas.microsoft.com/office/drawing/2014/main" id="{68AAA05F-17C9-5BE7-5C19-080D8901ED2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5967EB6-F402-B935-8722-9218F398E46B}"/>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5" name="Footer Placeholder 4">
            <a:extLst>
              <a:ext uri="{FF2B5EF4-FFF2-40B4-BE49-F238E27FC236}">
                <a16:creationId xmlns:a16="http://schemas.microsoft.com/office/drawing/2014/main" id="{E675A2D1-C3B0-72E8-6E58-31703C3AC8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98956D-F455-408D-195F-C8DD5C33EFCF}"/>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1928717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C1132-A9CE-46DB-01D0-D6FD5FBF6EB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C11DC64-6760-F358-9B1F-9B22CD80750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2920A8-1372-EE11-82D0-49FED84033B9}"/>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5" name="Footer Placeholder 4">
            <a:extLst>
              <a:ext uri="{FF2B5EF4-FFF2-40B4-BE49-F238E27FC236}">
                <a16:creationId xmlns:a16="http://schemas.microsoft.com/office/drawing/2014/main" id="{707505C9-5FCC-3BFD-F2EB-BFEE0DDD3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41053B-D7EB-A65E-C8C1-EF7B5690F9C5}"/>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538187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A98045-D36D-9B0A-5199-5B161EE8232F}"/>
              </a:ext>
            </a:extLst>
          </p:cNvPr>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8324FC0-8924-06AD-571A-2AB566CB486D}"/>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8F5DDD-B5D5-7F71-E2B4-07D44A32C894}"/>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5" name="Footer Placeholder 4">
            <a:extLst>
              <a:ext uri="{FF2B5EF4-FFF2-40B4-BE49-F238E27FC236}">
                <a16:creationId xmlns:a16="http://schemas.microsoft.com/office/drawing/2014/main" id="{5B37EA1F-2DA5-EC21-586B-E98AAA9036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2C035A-D1E0-B672-914F-01DD9EB6C8E8}"/>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855852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7DBC499-BB6B-469F-B6F4-DA32E67820DA}" type="datetimeFigureOut">
              <a:rPr lang="en-GB" smtClean="0"/>
              <a:t>20/06/2026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574392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7DBC499-BB6B-469F-B6F4-DA32E67820DA}" type="datetimeFigureOut">
              <a:rPr lang="en-GB" smtClean="0"/>
              <a:t>20/06/2026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2530859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DBC499-BB6B-469F-B6F4-DA32E67820DA}" type="datetimeFigureOut">
              <a:rPr lang="en-GB" smtClean="0"/>
              <a:t>20/06/2026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3915596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7DBC499-BB6B-469F-B6F4-DA32E67820DA}" type="datetimeFigureOut">
              <a:rPr lang="en-GB" smtClean="0"/>
              <a:t>20/06/2026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1969506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7DBC499-BB6B-469F-B6F4-DA32E67820DA}" type="datetimeFigureOut">
              <a:rPr lang="en-GB" smtClean="0"/>
              <a:t>20/06/2026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511247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7DBC499-BB6B-469F-B6F4-DA32E67820DA}" type="datetimeFigureOut">
              <a:rPr lang="en-GB" smtClean="0"/>
              <a:t>20/06/2026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12012800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BC499-BB6B-469F-B6F4-DA32E67820DA}" type="datetimeFigureOut">
              <a:rPr lang="en-GB" smtClean="0"/>
              <a:t>20/06/2026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42032127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7DBC499-BB6B-469F-B6F4-DA32E67820DA}" type="datetimeFigureOut">
              <a:rPr lang="en-GB" smtClean="0"/>
              <a:t>20/06/2026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2973154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318CB-AEFC-1186-F39E-0C40E10F54C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A759982-536A-C87D-BA94-3C62D849763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775F0B2-A924-8C87-96E8-6FC2E113BB4E}"/>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5" name="Footer Placeholder 4">
            <a:extLst>
              <a:ext uri="{FF2B5EF4-FFF2-40B4-BE49-F238E27FC236}">
                <a16:creationId xmlns:a16="http://schemas.microsoft.com/office/drawing/2014/main" id="{5AE8BCF8-2694-2596-C318-06726D0812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EBE69A-6753-3C38-EC30-1A437F209D85}"/>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34954589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7DBC499-BB6B-469F-B6F4-DA32E67820DA}" type="datetimeFigureOut">
              <a:rPr lang="en-GB" smtClean="0"/>
              <a:t>20/06/2026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520195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7DBC499-BB6B-469F-B6F4-DA32E67820DA}" type="datetimeFigureOut">
              <a:rPr lang="en-GB" smtClean="0"/>
              <a:t>20/06/2026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815376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7DBC499-BB6B-469F-B6F4-DA32E67820DA}" type="datetimeFigureOut">
              <a:rPr lang="en-GB" smtClean="0"/>
              <a:t>20/06/2026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D98465-F6FE-4455-8C79-6416FB59A007}" type="slidenum">
              <a:rPr lang="en-GB" smtClean="0"/>
              <a:t>‹#›</a:t>
            </a:fld>
            <a:endParaRPr lang="en-GB"/>
          </a:p>
        </p:txBody>
      </p:sp>
    </p:spTree>
    <p:extLst>
      <p:ext uri="{BB962C8B-B14F-4D97-AF65-F5344CB8AC3E}">
        <p14:creationId xmlns:p14="http://schemas.microsoft.com/office/powerpoint/2010/main" val="3419868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3594B-BD7D-3D16-25F4-36BE942A7900}"/>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92E2662-18C7-76A7-D996-C819CA7223D2}"/>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C124F34-979A-C99C-3C34-B02E94BA5640}"/>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5" name="Footer Placeholder 4">
            <a:extLst>
              <a:ext uri="{FF2B5EF4-FFF2-40B4-BE49-F238E27FC236}">
                <a16:creationId xmlns:a16="http://schemas.microsoft.com/office/drawing/2014/main" id="{0BD484D1-FB3B-55CE-5F57-393F16AC31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BA8670-146C-E979-E8B5-EC1188807688}"/>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2827963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9452C-E324-8B31-7EA6-87E052514CF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97CF1EF-8398-5007-DB28-F4D3A715B3C0}"/>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D46751A-4464-F10B-B52E-55A5B1CD3AF6}"/>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BB8AD68-6455-DB85-76AB-D0FFCD925BA7}"/>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6" name="Footer Placeholder 5">
            <a:extLst>
              <a:ext uri="{FF2B5EF4-FFF2-40B4-BE49-F238E27FC236}">
                <a16:creationId xmlns:a16="http://schemas.microsoft.com/office/drawing/2014/main" id="{C0FE4C3B-84FE-25D7-7AD6-98EF919B06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AA24D1-94A7-4300-AFD3-011ED1917BA5}"/>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205382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DDAEC-2E5F-8DAD-0122-BD5166FCC580}"/>
              </a:ext>
            </a:extLst>
          </p:cNvPr>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97F6A58-2650-3C3F-24D5-BFEDEADDCA60}"/>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C07A6A46-2304-02DE-028B-6E52D5C4CE9A}"/>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C2F276C-3AAD-D770-81E3-3A2E8C4F7BC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79C9913C-1976-96AF-CCD4-5C9DBBEC2188}"/>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ADF3A47-4457-1E83-3B92-6EB6E6A689B5}"/>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8" name="Footer Placeholder 7">
            <a:extLst>
              <a:ext uri="{FF2B5EF4-FFF2-40B4-BE49-F238E27FC236}">
                <a16:creationId xmlns:a16="http://schemas.microsoft.com/office/drawing/2014/main" id="{9930D506-7697-F9DF-2691-EA84726A27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59FA91-6C31-FC2A-40FA-6CA78861A1FC}"/>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626308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CFF7D-E0D1-1E89-DC3C-414A989DAC9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B4AA2C0-C8C9-A431-84B6-DE2DA66116B9}"/>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4" name="Footer Placeholder 3">
            <a:extLst>
              <a:ext uri="{FF2B5EF4-FFF2-40B4-BE49-F238E27FC236}">
                <a16:creationId xmlns:a16="http://schemas.microsoft.com/office/drawing/2014/main" id="{7007EEE1-579C-4FC6-09B9-4B0E8D4E45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8E1217-1836-F3CB-631C-0E11D9ECDABA}"/>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701797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1E0DBE-74C1-BADB-4E35-0CD169DA05C4}"/>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3" name="Footer Placeholder 2">
            <a:extLst>
              <a:ext uri="{FF2B5EF4-FFF2-40B4-BE49-F238E27FC236}">
                <a16:creationId xmlns:a16="http://schemas.microsoft.com/office/drawing/2014/main" id="{0AF18B63-A29D-2B70-C44B-D778FC0762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4588A9-560E-F164-E075-54352E08BB52}"/>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1952302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B781B-59A6-C823-0AA2-9A85941FDAA3}"/>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BA79412-1D8B-9E3C-1871-26ED0A882EC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6619264-63D6-9927-5254-600F4552B86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5124BDBD-B8BF-2E33-0E91-255B3A231E6B}"/>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6" name="Footer Placeholder 5">
            <a:extLst>
              <a:ext uri="{FF2B5EF4-FFF2-40B4-BE49-F238E27FC236}">
                <a16:creationId xmlns:a16="http://schemas.microsoft.com/office/drawing/2014/main" id="{72B24717-2026-5018-7F0E-7D092F04DE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89D9D9-B9F4-8FE7-86F2-60E2EABD58A5}"/>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65885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CEED-2789-BFEC-08DF-6DE21C7F890A}"/>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28B5C95-3D0D-C910-ED73-B3C9E484A96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7C4A528-5C8D-5C12-473B-E6F0E9B8232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F055CEC5-2BEE-6412-B86C-D0353CC0BA39}"/>
              </a:ext>
            </a:extLst>
          </p:cNvPr>
          <p:cNvSpPr>
            <a:spLocks noGrp="1"/>
          </p:cNvSpPr>
          <p:nvPr>
            <p:ph type="dt" sz="half" idx="10"/>
          </p:nvPr>
        </p:nvSpPr>
        <p:spPr/>
        <p:txBody>
          <a:bodyPr/>
          <a:lstStyle/>
          <a:p>
            <a:fld id="{3515E4AD-7FF4-5A48-8876-8F9E29FFFBF1}" type="datetimeFigureOut">
              <a:rPr lang="en-US" smtClean="0"/>
              <a:t>6/20/26</a:t>
            </a:fld>
            <a:endParaRPr lang="en-US"/>
          </a:p>
        </p:txBody>
      </p:sp>
      <p:sp>
        <p:nvSpPr>
          <p:cNvPr id="6" name="Footer Placeholder 5">
            <a:extLst>
              <a:ext uri="{FF2B5EF4-FFF2-40B4-BE49-F238E27FC236}">
                <a16:creationId xmlns:a16="http://schemas.microsoft.com/office/drawing/2014/main" id="{521920D1-BC98-C6A7-974A-4CF98D68B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B768F2-9141-6B88-BB38-708CE36FAE9E}"/>
              </a:ext>
            </a:extLst>
          </p:cNvPr>
          <p:cNvSpPr>
            <a:spLocks noGrp="1"/>
          </p:cNvSpPr>
          <p:nvPr>
            <p:ph type="sldNum" sz="quarter" idx="12"/>
          </p:nvPr>
        </p:nvSpPr>
        <p:spPr/>
        <p:txBody>
          <a:bodyPr/>
          <a:lstStyle/>
          <a:p>
            <a:fld id="{49181F75-9768-7D40-94F3-547C98044943}" type="slidenum">
              <a:rPr lang="en-US" smtClean="0"/>
              <a:t>‹#›</a:t>
            </a:fld>
            <a:endParaRPr lang="en-US"/>
          </a:p>
        </p:txBody>
      </p:sp>
    </p:spTree>
    <p:extLst>
      <p:ext uri="{BB962C8B-B14F-4D97-AF65-F5344CB8AC3E}">
        <p14:creationId xmlns:p14="http://schemas.microsoft.com/office/powerpoint/2010/main" val="417678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F8BFED-D0C7-350E-A84F-C920B4E7938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6E428F4-AEDD-670E-7E00-3D271D53722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EB25944-E7AC-BBBE-25CA-96702ABE61C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3515E4AD-7FF4-5A48-8876-8F9E29FFFBF1}" type="datetimeFigureOut">
              <a:rPr lang="en-US" smtClean="0"/>
              <a:t>6/20/26</a:t>
            </a:fld>
            <a:endParaRPr lang="en-US"/>
          </a:p>
        </p:txBody>
      </p:sp>
      <p:sp>
        <p:nvSpPr>
          <p:cNvPr id="5" name="Footer Placeholder 4">
            <a:extLst>
              <a:ext uri="{FF2B5EF4-FFF2-40B4-BE49-F238E27FC236}">
                <a16:creationId xmlns:a16="http://schemas.microsoft.com/office/drawing/2014/main" id="{947B8CC7-7966-5ECE-CB6E-51CE87381EC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0880B71-79E0-7A76-A00D-F07B5DB4D47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49181F75-9768-7D40-94F3-547C98044943}" type="slidenum">
              <a:rPr lang="en-US" smtClean="0"/>
              <a:t>‹#›</a:t>
            </a:fld>
            <a:endParaRPr lang="en-US"/>
          </a:p>
        </p:txBody>
      </p:sp>
    </p:spTree>
    <p:extLst>
      <p:ext uri="{BB962C8B-B14F-4D97-AF65-F5344CB8AC3E}">
        <p14:creationId xmlns:p14="http://schemas.microsoft.com/office/powerpoint/2010/main" val="203480513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7DBC499-BB6B-469F-B6F4-DA32E67820DA}" type="datetimeFigureOut">
              <a:rPr lang="en-GB" smtClean="0"/>
              <a:t>20/06/2026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DD98465-F6FE-4455-8C79-6416FB59A007}" type="slidenum">
              <a:rPr lang="en-GB" smtClean="0"/>
              <a:t>‹#›</a:t>
            </a:fld>
            <a:endParaRPr lang="en-GB"/>
          </a:p>
        </p:txBody>
      </p:sp>
    </p:spTree>
    <p:extLst>
      <p:ext uri="{BB962C8B-B14F-4D97-AF65-F5344CB8AC3E}">
        <p14:creationId xmlns:p14="http://schemas.microsoft.com/office/powerpoint/2010/main" val="258024538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hyperlink" Target="https://www.stpetersmedicalcentre.co.uk/patient-participation-group"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large lighted sign in a room&#10;&#10;Description automatically generated">
            <a:extLst>
              <a:ext uri="{FF2B5EF4-FFF2-40B4-BE49-F238E27FC236}">
                <a16:creationId xmlns:a16="http://schemas.microsoft.com/office/drawing/2014/main" id="{22F6A96C-BF43-E325-CD17-85A789C61C9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585" y="857250"/>
            <a:ext cx="9146585" cy="5159809"/>
          </a:xfrm>
          <a:prstGeom prst="rect">
            <a:avLst/>
          </a:prstGeom>
        </p:spPr>
      </p:pic>
      <p:sp>
        <p:nvSpPr>
          <p:cNvPr id="9" name="Rectangle 8">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42061" y="306757"/>
            <a:ext cx="2265657" cy="9154947"/>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ptos" panose="02110004020202020204"/>
            </a:endParaRPr>
          </a:p>
        </p:txBody>
      </p:sp>
      <p:sp>
        <p:nvSpPr>
          <p:cNvPr id="11" name="Rectangle 10">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585" y="857250"/>
            <a:ext cx="2132552" cy="5159809"/>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ptos" panose="02110004020202020204"/>
            </a:endParaRPr>
          </a:p>
        </p:txBody>
      </p:sp>
      <p:sp>
        <p:nvSpPr>
          <p:cNvPr id="13" name="Rectangle 12">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779028" y="873552"/>
            <a:ext cx="2364647" cy="5143506"/>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ptos" panose="02110004020202020204"/>
            </a:endParaRPr>
          </a:p>
        </p:txBody>
      </p:sp>
      <p:sp>
        <p:nvSpPr>
          <p:cNvPr id="15" name="Rectangle 14">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586" y="4823575"/>
            <a:ext cx="9149780" cy="1193483"/>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685800"/>
            <a:endParaRPr lang="en-US" sz="1350">
              <a:solidFill>
                <a:prstClr val="white"/>
              </a:solidFill>
              <a:latin typeface="Aptos" panose="02110004020202020204"/>
            </a:endParaRPr>
          </a:p>
        </p:txBody>
      </p:sp>
      <p:sp>
        <p:nvSpPr>
          <p:cNvPr id="17" name="Rectangle 16">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88447" y="2525947"/>
            <a:ext cx="2900080" cy="4082144"/>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ptos" panose="02110004020202020204"/>
            </a:endParaRPr>
          </a:p>
        </p:txBody>
      </p:sp>
      <p:sp>
        <p:nvSpPr>
          <p:cNvPr id="3" name="Subtitle 2">
            <a:extLst>
              <a:ext uri="{FF2B5EF4-FFF2-40B4-BE49-F238E27FC236}">
                <a16:creationId xmlns:a16="http://schemas.microsoft.com/office/drawing/2014/main" id="{A48C3684-F05B-2DAA-250C-B48B725B3DAF}"/>
              </a:ext>
            </a:extLst>
          </p:cNvPr>
          <p:cNvSpPr>
            <a:spLocks noGrp="1"/>
          </p:cNvSpPr>
          <p:nvPr>
            <p:ph type="subTitle" idx="1"/>
          </p:nvPr>
        </p:nvSpPr>
        <p:spPr>
          <a:xfrm>
            <a:off x="1371600" y="5160651"/>
            <a:ext cx="6943725" cy="463859"/>
          </a:xfrm>
        </p:spPr>
        <p:txBody>
          <a:bodyPr>
            <a:noAutofit/>
          </a:bodyPr>
          <a:lstStyle/>
          <a:p>
            <a:pPr algn="l"/>
            <a:r>
              <a:rPr lang="en-US" sz="2400" dirty="0">
                <a:solidFill>
                  <a:srgbClr val="FFFFFF"/>
                </a:solidFill>
              </a:rPr>
              <a:t>St Peter’s Patient Participation Group (PPG)</a:t>
            </a:r>
          </a:p>
        </p:txBody>
      </p:sp>
    </p:spTree>
    <p:extLst>
      <p:ext uri="{BB962C8B-B14F-4D97-AF65-F5344CB8AC3E}">
        <p14:creationId xmlns:p14="http://schemas.microsoft.com/office/powerpoint/2010/main" val="3038517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2C0263E-3952-9FD2-C58D-ACED94B0E9FB}"/>
              </a:ext>
            </a:extLst>
          </p:cNvPr>
          <p:cNvSpPr>
            <a:spLocks noGrp="1"/>
          </p:cNvSpPr>
          <p:nvPr>
            <p:ph type="title"/>
          </p:nvPr>
        </p:nvSpPr>
        <p:spPr>
          <a:xfrm>
            <a:off x="429369" y="238539"/>
            <a:ext cx="8263890" cy="1434415"/>
          </a:xfrm>
        </p:spPr>
        <p:txBody>
          <a:bodyPr vert="horz" lIns="91440" tIns="45720" rIns="91440" bIns="45720" rtlCol="0" anchor="b">
            <a:normAutofit/>
          </a:bodyPr>
          <a:lstStyle/>
          <a:p>
            <a:pPr defTabSz="914400"/>
            <a:r>
              <a:rPr lang="en-US" sz="4700"/>
              <a:t>New GP starting soon!</a:t>
            </a:r>
          </a:p>
        </p:txBody>
      </p:sp>
      <p:sp>
        <p:nvSpPr>
          <p:cNvPr id="2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sX0" fmla="*/ 0 w 8229600"/>
              <a:gd name="csY0" fmla="*/ 0 h 18288"/>
              <a:gd name="csX1" fmla="*/ 521208 w 8229600"/>
              <a:gd name="csY1" fmla="*/ 0 h 18288"/>
              <a:gd name="csX2" fmla="*/ 1371600 w 8229600"/>
              <a:gd name="csY2" fmla="*/ 0 h 18288"/>
              <a:gd name="csX3" fmla="*/ 2221992 w 8229600"/>
              <a:gd name="csY3" fmla="*/ 0 h 18288"/>
              <a:gd name="csX4" fmla="*/ 3072384 w 8229600"/>
              <a:gd name="csY4" fmla="*/ 0 h 18288"/>
              <a:gd name="csX5" fmla="*/ 3511296 w 8229600"/>
              <a:gd name="csY5" fmla="*/ 0 h 18288"/>
              <a:gd name="csX6" fmla="*/ 4114800 w 8229600"/>
              <a:gd name="csY6" fmla="*/ 0 h 18288"/>
              <a:gd name="csX7" fmla="*/ 4553712 w 8229600"/>
              <a:gd name="csY7" fmla="*/ 0 h 18288"/>
              <a:gd name="csX8" fmla="*/ 5239512 w 8229600"/>
              <a:gd name="csY8" fmla="*/ 0 h 18288"/>
              <a:gd name="csX9" fmla="*/ 5843016 w 8229600"/>
              <a:gd name="csY9" fmla="*/ 0 h 18288"/>
              <a:gd name="csX10" fmla="*/ 6611112 w 8229600"/>
              <a:gd name="csY10" fmla="*/ 0 h 18288"/>
              <a:gd name="csX11" fmla="*/ 7461504 w 8229600"/>
              <a:gd name="csY11" fmla="*/ 0 h 18288"/>
              <a:gd name="csX12" fmla="*/ 8229600 w 8229600"/>
              <a:gd name="csY12" fmla="*/ 0 h 18288"/>
              <a:gd name="csX13" fmla="*/ 8229600 w 8229600"/>
              <a:gd name="csY13" fmla="*/ 18288 h 18288"/>
              <a:gd name="csX14" fmla="*/ 7461504 w 8229600"/>
              <a:gd name="csY14" fmla="*/ 18288 h 18288"/>
              <a:gd name="csX15" fmla="*/ 6940296 w 8229600"/>
              <a:gd name="csY15" fmla="*/ 18288 h 18288"/>
              <a:gd name="csX16" fmla="*/ 6419088 w 8229600"/>
              <a:gd name="csY16" fmla="*/ 18288 h 18288"/>
              <a:gd name="csX17" fmla="*/ 5650992 w 8229600"/>
              <a:gd name="csY17" fmla="*/ 18288 h 18288"/>
              <a:gd name="csX18" fmla="*/ 5129784 w 8229600"/>
              <a:gd name="csY18" fmla="*/ 18288 h 18288"/>
              <a:gd name="csX19" fmla="*/ 4690872 w 8229600"/>
              <a:gd name="csY19" fmla="*/ 18288 h 18288"/>
              <a:gd name="csX20" fmla="*/ 4087368 w 8229600"/>
              <a:gd name="csY20" fmla="*/ 18288 h 18288"/>
              <a:gd name="csX21" fmla="*/ 3401568 w 8229600"/>
              <a:gd name="csY21" fmla="*/ 18288 h 18288"/>
              <a:gd name="csX22" fmla="*/ 2798064 w 8229600"/>
              <a:gd name="csY22" fmla="*/ 18288 h 18288"/>
              <a:gd name="csX23" fmla="*/ 2276856 w 8229600"/>
              <a:gd name="csY23" fmla="*/ 18288 h 18288"/>
              <a:gd name="csX24" fmla="*/ 1426464 w 8229600"/>
              <a:gd name="csY24" fmla="*/ 18288 h 18288"/>
              <a:gd name="csX25" fmla="*/ 740664 w 8229600"/>
              <a:gd name="csY25" fmla="*/ 18288 h 18288"/>
              <a:gd name="csX26" fmla="*/ 0 w 8229600"/>
              <a:gd name="csY26" fmla="*/ 18288 h 18288"/>
              <a:gd name="csX27" fmla="*/ 0 w 8229600"/>
              <a:gd name="csY2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0DB80642-333D-4E3F-0E1D-E3E071C58E75}"/>
              </a:ext>
            </a:extLst>
          </p:cNvPr>
          <p:cNvSpPr>
            <a:spLocks noGrp="1"/>
          </p:cNvSpPr>
          <p:nvPr>
            <p:ph sz="half" idx="2"/>
          </p:nvPr>
        </p:nvSpPr>
        <p:spPr>
          <a:xfrm>
            <a:off x="429369" y="2071316"/>
            <a:ext cx="5035164" cy="4119172"/>
          </a:xfrm>
        </p:spPr>
        <p:txBody>
          <a:bodyPr vert="horz" lIns="91440" tIns="45720" rIns="91440" bIns="45720" rtlCol="0" anchor="t">
            <a:normAutofit/>
          </a:bodyPr>
          <a:lstStyle/>
          <a:p>
            <a:pPr indent="-228600" defTabSz="914400"/>
            <a:r>
              <a:rPr lang="en-US" sz="1900" dirty="0"/>
              <a:t>Dr Yousif Sahib will be covering for Dr Jarvis while she is on </a:t>
            </a:r>
            <a:r>
              <a:rPr lang="en-US" sz="1900"/>
              <a:t>sabbatical</a:t>
            </a:r>
            <a:r>
              <a:rPr lang="en-US" sz="1900" dirty="0"/>
              <a:t> for 4 months from July </a:t>
            </a:r>
          </a:p>
          <a:p>
            <a:pPr indent="-228600" defTabSz="914400"/>
            <a:r>
              <a:rPr lang="en-US" sz="1900"/>
              <a:t>Dr Sahib graduated from the Royal College of Surgeons Ireland, MUB in 2016. He has worked in the Middle East and Ireland before coming to the UK in 2018 and doing several ENT jobs across England before moving to Brighton in 2022, when he swapped to GP training. Most recently he has been working in Mile Oak </a:t>
            </a:r>
          </a:p>
          <a:p>
            <a:pPr indent="-228600" defTabSz="914400"/>
            <a:r>
              <a:rPr lang="en-US" sz="1900"/>
              <a:t>Dr Sahib enjoys playing several instruments, playing badminton, and going to the gym when he's out of the office.</a:t>
            </a:r>
          </a:p>
        </p:txBody>
      </p:sp>
      <p:pic>
        <p:nvPicPr>
          <p:cNvPr id="6" name="Content Placeholder 5">
            <a:extLst>
              <a:ext uri="{FF2B5EF4-FFF2-40B4-BE49-F238E27FC236}">
                <a16:creationId xmlns:a16="http://schemas.microsoft.com/office/drawing/2014/main" id="{F3B077B5-BAC6-3940-B60C-52035BF646E7}"/>
              </a:ext>
            </a:extLst>
          </p:cNvPr>
          <p:cNvPicPr>
            <a:picLocks noGrp="1" noChangeAspect="1"/>
          </p:cNvPicPr>
          <p:nvPr>
            <p:ph sz="half" idx="1"/>
          </p:nvPr>
        </p:nvPicPr>
        <p:blipFill>
          <a:blip r:embed="rId2"/>
          <a:srcRect l="13472" r="14375" b="1"/>
          <a:stretch>
            <a:fillRect/>
          </a:stretch>
        </p:blipFill>
        <p:spPr>
          <a:xfrm>
            <a:off x="5756743" y="2093976"/>
            <a:ext cx="2955798" cy="4096512"/>
          </a:xfrm>
          <a:prstGeom prst="rect">
            <a:avLst/>
          </a:prstGeom>
        </p:spPr>
      </p:pic>
    </p:spTree>
    <p:extLst>
      <p:ext uri="{BB962C8B-B14F-4D97-AF65-F5344CB8AC3E}">
        <p14:creationId xmlns:p14="http://schemas.microsoft.com/office/powerpoint/2010/main" val="3756315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1904F30-9FAC-3096-BE6E-E8102838EAF6}"/>
              </a:ext>
            </a:extLst>
          </p:cNvPr>
          <p:cNvSpPr>
            <a:spLocks noGrp="1"/>
          </p:cNvSpPr>
          <p:nvPr>
            <p:ph type="title"/>
          </p:nvPr>
        </p:nvSpPr>
        <p:spPr>
          <a:xfrm>
            <a:off x="429369" y="238539"/>
            <a:ext cx="8263890" cy="1434415"/>
          </a:xfrm>
        </p:spPr>
        <p:txBody>
          <a:bodyPr vert="horz" lIns="91440" tIns="45720" rIns="91440" bIns="45720" rtlCol="0" anchor="b">
            <a:normAutofit/>
          </a:bodyPr>
          <a:lstStyle/>
          <a:p>
            <a:pPr defTabSz="914400"/>
            <a:r>
              <a:rPr lang="en-US" sz="4700"/>
              <a:t>New GP starting soon !</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sX0" fmla="*/ 0 w 8229600"/>
              <a:gd name="csY0" fmla="*/ 0 h 18288"/>
              <a:gd name="csX1" fmla="*/ 521208 w 8229600"/>
              <a:gd name="csY1" fmla="*/ 0 h 18288"/>
              <a:gd name="csX2" fmla="*/ 1371600 w 8229600"/>
              <a:gd name="csY2" fmla="*/ 0 h 18288"/>
              <a:gd name="csX3" fmla="*/ 2221992 w 8229600"/>
              <a:gd name="csY3" fmla="*/ 0 h 18288"/>
              <a:gd name="csX4" fmla="*/ 3072384 w 8229600"/>
              <a:gd name="csY4" fmla="*/ 0 h 18288"/>
              <a:gd name="csX5" fmla="*/ 3511296 w 8229600"/>
              <a:gd name="csY5" fmla="*/ 0 h 18288"/>
              <a:gd name="csX6" fmla="*/ 4114800 w 8229600"/>
              <a:gd name="csY6" fmla="*/ 0 h 18288"/>
              <a:gd name="csX7" fmla="*/ 4553712 w 8229600"/>
              <a:gd name="csY7" fmla="*/ 0 h 18288"/>
              <a:gd name="csX8" fmla="*/ 5239512 w 8229600"/>
              <a:gd name="csY8" fmla="*/ 0 h 18288"/>
              <a:gd name="csX9" fmla="*/ 5843016 w 8229600"/>
              <a:gd name="csY9" fmla="*/ 0 h 18288"/>
              <a:gd name="csX10" fmla="*/ 6611112 w 8229600"/>
              <a:gd name="csY10" fmla="*/ 0 h 18288"/>
              <a:gd name="csX11" fmla="*/ 7461504 w 8229600"/>
              <a:gd name="csY11" fmla="*/ 0 h 18288"/>
              <a:gd name="csX12" fmla="*/ 8229600 w 8229600"/>
              <a:gd name="csY12" fmla="*/ 0 h 18288"/>
              <a:gd name="csX13" fmla="*/ 8229600 w 8229600"/>
              <a:gd name="csY13" fmla="*/ 18288 h 18288"/>
              <a:gd name="csX14" fmla="*/ 7461504 w 8229600"/>
              <a:gd name="csY14" fmla="*/ 18288 h 18288"/>
              <a:gd name="csX15" fmla="*/ 6940296 w 8229600"/>
              <a:gd name="csY15" fmla="*/ 18288 h 18288"/>
              <a:gd name="csX16" fmla="*/ 6419088 w 8229600"/>
              <a:gd name="csY16" fmla="*/ 18288 h 18288"/>
              <a:gd name="csX17" fmla="*/ 5650992 w 8229600"/>
              <a:gd name="csY17" fmla="*/ 18288 h 18288"/>
              <a:gd name="csX18" fmla="*/ 5129784 w 8229600"/>
              <a:gd name="csY18" fmla="*/ 18288 h 18288"/>
              <a:gd name="csX19" fmla="*/ 4690872 w 8229600"/>
              <a:gd name="csY19" fmla="*/ 18288 h 18288"/>
              <a:gd name="csX20" fmla="*/ 4087368 w 8229600"/>
              <a:gd name="csY20" fmla="*/ 18288 h 18288"/>
              <a:gd name="csX21" fmla="*/ 3401568 w 8229600"/>
              <a:gd name="csY21" fmla="*/ 18288 h 18288"/>
              <a:gd name="csX22" fmla="*/ 2798064 w 8229600"/>
              <a:gd name="csY22" fmla="*/ 18288 h 18288"/>
              <a:gd name="csX23" fmla="*/ 2276856 w 8229600"/>
              <a:gd name="csY23" fmla="*/ 18288 h 18288"/>
              <a:gd name="csX24" fmla="*/ 1426464 w 8229600"/>
              <a:gd name="csY24" fmla="*/ 18288 h 18288"/>
              <a:gd name="csX25" fmla="*/ 740664 w 8229600"/>
              <a:gd name="csY25" fmla="*/ 18288 h 18288"/>
              <a:gd name="csX26" fmla="*/ 0 w 8229600"/>
              <a:gd name="csY26" fmla="*/ 18288 h 18288"/>
              <a:gd name="csX27" fmla="*/ 0 w 8229600"/>
              <a:gd name="csY2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1C103CF2-C0ED-8E4F-FA7B-00E14B5A7D06}"/>
              </a:ext>
            </a:extLst>
          </p:cNvPr>
          <p:cNvSpPr>
            <a:spLocks noGrp="1"/>
          </p:cNvSpPr>
          <p:nvPr>
            <p:ph sz="half" idx="1"/>
          </p:nvPr>
        </p:nvSpPr>
        <p:spPr>
          <a:xfrm>
            <a:off x="429369" y="2071316"/>
            <a:ext cx="5035164" cy="4119172"/>
          </a:xfrm>
        </p:spPr>
        <p:txBody>
          <a:bodyPr vert="horz" lIns="91440" tIns="45720" rIns="91440" bIns="45720" rtlCol="0" anchor="t">
            <a:normAutofit/>
          </a:bodyPr>
          <a:lstStyle/>
          <a:p>
            <a:pPr indent="-228600" defTabSz="914400"/>
            <a:r>
              <a:rPr lang="en-US" sz="1900"/>
              <a:t>Dr Sam Freeman will be starting at St Peter’s on 27</a:t>
            </a:r>
            <a:r>
              <a:rPr lang="en-US" sz="1900" baseline="30000"/>
              <a:t>th</a:t>
            </a:r>
            <a:r>
              <a:rPr lang="en-US" sz="1900"/>
              <a:t> July </a:t>
            </a:r>
          </a:p>
          <a:p>
            <a:pPr indent="-228600" defTabSz="914400"/>
            <a:r>
              <a:rPr lang="en-US" sz="1900"/>
              <a:t>Dr Freeman qualified as a doctor from University College London in 2017. He has worked in Mile Oak and Allied Medical Practice locally . Dr Freeman has an interest in IT and AI and has worked with the hospital on their electronic patient record</a:t>
            </a:r>
          </a:p>
          <a:p>
            <a:pPr indent="-228600" defTabSz="914400"/>
            <a:r>
              <a:rPr lang="en-US" sz="1900" dirty="0"/>
              <a:t>In his spare time he is a school governor, enjoys singing , scuba diving and hiking</a:t>
            </a:r>
          </a:p>
          <a:p>
            <a:pPr indent="-228600" defTabSz="914400"/>
            <a:endParaRPr lang="en-US" sz="1900"/>
          </a:p>
        </p:txBody>
      </p:sp>
      <p:pic>
        <p:nvPicPr>
          <p:cNvPr id="6" name="Content Placeholder 5">
            <a:extLst>
              <a:ext uri="{FF2B5EF4-FFF2-40B4-BE49-F238E27FC236}">
                <a16:creationId xmlns:a16="http://schemas.microsoft.com/office/drawing/2014/main" id="{A24AF8F4-FF38-A285-711E-6A91EA8432D8}"/>
              </a:ext>
            </a:extLst>
          </p:cNvPr>
          <p:cNvPicPr>
            <a:picLocks noGrp="1" noChangeAspect="1"/>
          </p:cNvPicPr>
          <p:nvPr>
            <p:ph sz="half" idx="2"/>
          </p:nvPr>
        </p:nvPicPr>
        <p:blipFill>
          <a:blip r:embed="rId2"/>
          <a:srcRect l="10431" r="17048" b="1"/>
          <a:stretch>
            <a:fillRect/>
          </a:stretch>
        </p:blipFill>
        <p:spPr>
          <a:xfrm>
            <a:off x="5756743" y="2093976"/>
            <a:ext cx="2955798" cy="4096512"/>
          </a:xfrm>
          <a:prstGeom prst="rect">
            <a:avLst/>
          </a:prstGeom>
        </p:spPr>
      </p:pic>
    </p:spTree>
    <p:extLst>
      <p:ext uri="{BB962C8B-B14F-4D97-AF65-F5344CB8AC3E}">
        <p14:creationId xmlns:p14="http://schemas.microsoft.com/office/powerpoint/2010/main" val="38235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3A25143-B356-F94A-0A72-4259F26FA56F}"/>
              </a:ext>
            </a:extLst>
          </p:cNvPr>
          <p:cNvSpPr>
            <a:spLocks noGrp="1"/>
          </p:cNvSpPr>
          <p:nvPr>
            <p:ph type="title"/>
          </p:nvPr>
        </p:nvSpPr>
        <p:spPr>
          <a:xfrm>
            <a:off x="429369" y="238539"/>
            <a:ext cx="8263890" cy="1434415"/>
          </a:xfrm>
        </p:spPr>
        <p:txBody>
          <a:bodyPr vert="horz" lIns="91440" tIns="45720" rIns="91440" bIns="45720" rtlCol="0" anchor="b">
            <a:normAutofit/>
          </a:bodyPr>
          <a:lstStyle/>
          <a:p>
            <a:pPr defTabSz="914400"/>
            <a:r>
              <a:rPr lang="en-US" sz="4700"/>
              <a:t>New GP starting soon!</a:t>
            </a:r>
          </a:p>
        </p:txBody>
      </p:sp>
      <p:sp>
        <p:nvSpPr>
          <p:cNvPr id="3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sX0" fmla="*/ 0 w 8229600"/>
              <a:gd name="csY0" fmla="*/ 0 h 18288"/>
              <a:gd name="csX1" fmla="*/ 521208 w 8229600"/>
              <a:gd name="csY1" fmla="*/ 0 h 18288"/>
              <a:gd name="csX2" fmla="*/ 1371600 w 8229600"/>
              <a:gd name="csY2" fmla="*/ 0 h 18288"/>
              <a:gd name="csX3" fmla="*/ 2221992 w 8229600"/>
              <a:gd name="csY3" fmla="*/ 0 h 18288"/>
              <a:gd name="csX4" fmla="*/ 3072384 w 8229600"/>
              <a:gd name="csY4" fmla="*/ 0 h 18288"/>
              <a:gd name="csX5" fmla="*/ 3511296 w 8229600"/>
              <a:gd name="csY5" fmla="*/ 0 h 18288"/>
              <a:gd name="csX6" fmla="*/ 4114800 w 8229600"/>
              <a:gd name="csY6" fmla="*/ 0 h 18288"/>
              <a:gd name="csX7" fmla="*/ 4553712 w 8229600"/>
              <a:gd name="csY7" fmla="*/ 0 h 18288"/>
              <a:gd name="csX8" fmla="*/ 5239512 w 8229600"/>
              <a:gd name="csY8" fmla="*/ 0 h 18288"/>
              <a:gd name="csX9" fmla="*/ 5843016 w 8229600"/>
              <a:gd name="csY9" fmla="*/ 0 h 18288"/>
              <a:gd name="csX10" fmla="*/ 6611112 w 8229600"/>
              <a:gd name="csY10" fmla="*/ 0 h 18288"/>
              <a:gd name="csX11" fmla="*/ 7461504 w 8229600"/>
              <a:gd name="csY11" fmla="*/ 0 h 18288"/>
              <a:gd name="csX12" fmla="*/ 8229600 w 8229600"/>
              <a:gd name="csY12" fmla="*/ 0 h 18288"/>
              <a:gd name="csX13" fmla="*/ 8229600 w 8229600"/>
              <a:gd name="csY13" fmla="*/ 18288 h 18288"/>
              <a:gd name="csX14" fmla="*/ 7461504 w 8229600"/>
              <a:gd name="csY14" fmla="*/ 18288 h 18288"/>
              <a:gd name="csX15" fmla="*/ 6940296 w 8229600"/>
              <a:gd name="csY15" fmla="*/ 18288 h 18288"/>
              <a:gd name="csX16" fmla="*/ 6419088 w 8229600"/>
              <a:gd name="csY16" fmla="*/ 18288 h 18288"/>
              <a:gd name="csX17" fmla="*/ 5650992 w 8229600"/>
              <a:gd name="csY17" fmla="*/ 18288 h 18288"/>
              <a:gd name="csX18" fmla="*/ 5129784 w 8229600"/>
              <a:gd name="csY18" fmla="*/ 18288 h 18288"/>
              <a:gd name="csX19" fmla="*/ 4690872 w 8229600"/>
              <a:gd name="csY19" fmla="*/ 18288 h 18288"/>
              <a:gd name="csX20" fmla="*/ 4087368 w 8229600"/>
              <a:gd name="csY20" fmla="*/ 18288 h 18288"/>
              <a:gd name="csX21" fmla="*/ 3401568 w 8229600"/>
              <a:gd name="csY21" fmla="*/ 18288 h 18288"/>
              <a:gd name="csX22" fmla="*/ 2798064 w 8229600"/>
              <a:gd name="csY22" fmla="*/ 18288 h 18288"/>
              <a:gd name="csX23" fmla="*/ 2276856 w 8229600"/>
              <a:gd name="csY23" fmla="*/ 18288 h 18288"/>
              <a:gd name="csX24" fmla="*/ 1426464 w 8229600"/>
              <a:gd name="csY24" fmla="*/ 18288 h 18288"/>
              <a:gd name="csX25" fmla="*/ 740664 w 8229600"/>
              <a:gd name="csY25" fmla="*/ 18288 h 18288"/>
              <a:gd name="csX26" fmla="*/ 0 w 8229600"/>
              <a:gd name="csY26" fmla="*/ 18288 h 18288"/>
              <a:gd name="csX27" fmla="*/ 0 w 8229600"/>
              <a:gd name="csY2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C652AC38-659A-B8FC-76E3-795D3E0752CE}"/>
              </a:ext>
            </a:extLst>
          </p:cNvPr>
          <p:cNvSpPr>
            <a:spLocks noGrp="1"/>
          </p:cNvSpPr>
          <p:nvPr>
            <p:ph sz="half" idx="1"/>
          </p:nvPr>
        </p:nvSpPr>
        <p:spPr>
          <a:xfrm>
            <a:off x="429369" y="2071316"/>
            <a:ext cx="5035164" cy="4119172"/>
          </a:xfrm>
        </p:spPr>
        <p:txBody>
          <a:bodyPr vert="horz" lIns="91440" tIns="45720" rIns="91440" bIns="45720" rtlCol="0" anchor="t">
            <a:normAutofit/>
          </a:bodyPr>
          <a:lstStyle/>
          <a:p>
            <a:pPr indent="-228600" defTabSz="914400"/>
            <a:r>
              <a:rPr lang="en-US" sz="1900"/>
              <a:t>Dr Jay Driscoll will be starting at St Peter’s in September</a:t>
            </a:r>
          </a:p>
          <a:p>
            <a:pPr indent="-228600" defTabSz="914400"/>
            <a:r>
              <a:rPr lang="en-US" sz="1900"/>
              <a:t>Dr Driscoll qualified as a GP from Warwick Medical School in 2013. He has worked as a lead GP at Sussex Primary Care , most recently in Newhaven. His clinical interests include lifestyle management in long term conditions, </a:t>
            </a:r>
            <a:r>
              <a:rPr lang="en-US" sz="1900" err="1"/>
              <a:t>mens’</a:t>
            </a:r>
            <a:r>
              <a:rPr lang="en-US" sz="1900"/>
              <a:t> health and palliative care </a:t>
            </a:r>
          </a:p>
          <a:p>
            <a:pPr indent="-228600" defTabSz="914400"/>
            <a:endParaRPr lang="en-US" sz="1900"/>
          </a:p>
        </p:txBody>
      </p:sp>
      <p:pic>
        <p:nvPicPr>
          <p:cNvPr id="6" name="Content Placeholder 5">
            <a:extLst>
              <a:ext uri="{FF2B5EF4-FFF2-40B4-BE49-F238E27FC236}">
                <a16:creationId xmlns:a16="http://schemas.microsoft.com/office/drawing/2014/main" id="{3CECE526-402D-B748-328B-D8A0DCE64E2A}"/>
              </a:ext>
            </a:extLst>
          </p:cNvPr>
          <p:cNvPicPr>
            <a:picLocks noGrp="1" noChangeAspect="1"/>
          </p:cNvPicPr>
          <p:nvPr>
            <p:ph sz="half" idx="2"/>
          </p:nvPr>
        </p:nvPicPr>
        <p:blipFill>
          <a:blip r:embed="rId2"/>
          <a:srcRect l="6747" r="20215" b="-1"/>
          <a:stretch>
            <a:fillRect/>
          </a:stretch>
        </p:blipFill>
        <p:spPr>
          <a:xfrm>
            <a:off x="5756743" y="2093976"/>
            <a:ext cx="2955798" cy="4096512"/>
          </a:xfrm>
          <a:prstGeom prst="rect">
            <a:avLst/>
          </a:prstGeom>
        </p:spPr>
      </p:pic>
    </p:spTree>
    <p:extLst>
      <p:ext uri="{BB962C8B-B14F-4D97-AF65-F5344CB8AC3E}">
        <p14:creationId xmlns:p14="http://schemas.microsoft.com/office/powerpoint/2010/main" val="751382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8F657-5ED2-F88A-6635-7DD7BFC88B78}"/>
              </a:ext>
            </a:extLst>
          </p:cNvPr>
          <p:cNvSpPr>
            <a:spLocks noGrp="1"/>
          </p:cNvSpPr>
          <p:nvPr>
            <p:ph type="title"/>
          </p:nvPr>
        </p:nvSpPr>
        <p:spPr/>
        <p:txBody>
          <a:bodyPr/>
          <a:lstStyle/>
          <a:p>
            <a:r>
              <a:rPr lang="en-GB"/>
              <a:t>New Advanced Nurse Practitioner and New Health Care Assistant </a:t>
            </a:r>
          </a:p>
        </p:txBody>
      </p:sp>
      <p:sp>
        <p:nvSpPr>
          <p:cNvPr id="3" name="Content Placeholder 2">
            <a:extLst>
              <a:ext uri="{FF2B5EF4-FFF2-40B4-BE49-F238E27FC236}">
                <a16:creationId xmlns:a16="http://schemas.microsoft.com/office/drawing/2014/main" id="{53F74E18-1DA8-9A81-AB69-AF07B6823AEF}"/>
              </a:ext>
            </a:extLst>
          </p:cNvPr>
          <p:cNvSpPr>
            <a:spLocks noGrp="1"/>
          </p:cNvSpPr>
          <p:nvPr>
            <p:ph sz="half" idx="1"/>
          </p:nvPr>
        </p:nvSpPr>
        <p:spPr/>
        <p:txBody>
          <a:bodyPr/>
          <a:lstStyle/>
          <a:p>
            <a:r>
              <a:rPr lang="en-GB"/>
              <a:t>Jo </a:t>
            </a:r>
            <a:r>
              <a:rPr lang="en-GB" err="1"/>
              <a:t>Riseley</a:t>
            </a:r>
            <a:r>
              <a:rPr lang="en-GB"/>
              <a:t> has recently moved from London to start work at St Peter’s. She will be working with Pippa, our existing ANP, to improve care of patients with long term conditions  </a:t>
            </a:r>
          </a:p>
          <a:p>
            <a:endParaRPr lang="en-GB"/>
          </a:p>
        </p:txBody>
      </p:sp>
      <p:sp>
        <p:nvSpPr>
          <p:cNvPr id="4" name="Content Placeholder 3">
            <a:extLst>
              <a:ext uri="{FF2B5EF4-FFF2-40B4-BE49-F238E27FC236}">
                <a16:creationId xmlns:a16="http://schemas.microsoft.com/office/drawing/2014/main" id="{5B8F1D27-5D04-4C39-4D01-8B9A54EB35BC}"/>
              </a:ext>
            </a:extLst>
          </p:cNvPr>
          <p:cNvSpPr>
            <a:spLocks noGrp="1"/>
          </p:cNvSpPr>
          <p:nvPr>
            <p:ph sz="half" idx="2"/>
          </p:nvPr>
        </p:nvSpPr>
        <p:spPr/>
        <p:txBody>
          <a:bodyPr/>
          <a:lstStyle/>
          <a:p>
            <a:r>
              <a:rPr lang="en-GB"/>
              <a:t>Shirley </a:t>
            </a:r>
            <a:r>
              <a:rPr lang="en-GB" err="1"/>
              <a:t>Kempshall</a:t>
            </a:r>
            <a:r>
              <a:rPr lang="en-GB"/>
              <a:t> has recently started as a Healthcare Assistant at St Peter’s. Beth and Maddie have moved back into our Patient Care Advisor team </a:t>
            </a:r>
          </a:p>
        </p:txBody>
      </p:sp>
      <p:pic>
        <p:nvPicPr>
          <p:cNvPr id="6" name="Picture 5">
            <a:extLst>
              <a:ext uri="{FF2B5EF4-FFF2-40B4-BE49-F238E27FC236}">
                <a16:creationId xmlns:a16="http://schemas.microsoft.com/office/drawing/2014/main" id="{F1FE191A-6CEE-8119-834D-A6B3E63C9457}"/>
              </a:ext>
            </a:extLst>
          </p:cNvPr>
          <p:cNvPicPr>
            <a:picLocks noChangeAspect="1"/>
          </p:cNvPicPr>
          <p:nvPr/>
        </p:nvPicPr>
        <p:blipFill>
          <a:blip r:embed="rId2"/>
          <a:stretch>
            <a:fillRect/>
          </a:stretch>
        </p:blipFill>
        <p:spPr>
          <a:xfrm>
            <a:off x="832104" y="3803904"/>
            <a:ext cx="2450592" cy="2212847"/>
          </a:xfrm>
          <a:prstGeom prst="rect">
            <a:avLst/>
          </a:prstGeom>
        </p:spPr>
      </p:pic>
    </p:spTree>
    <p:extLst>
      <p:ext uri="{BB962C8B-B14F-4D97-AF65-F5344CB8AC3E}">
        <p14:creationId xmlns:p14="http://schemas.microsoft.com/office/powerpoint/2010/main" val="431182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CBC4C0-22D1-694F-B5EC-4C63D8EE76E0}"/>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246F5F-8D50-22D1-8C79-C2A19770E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c 18">
            <a:extLst>
              <a:ext uri="{FF2B5EF4-FFF2-40B4-BE49-F238E27FC236}">
                <a16:creationId xmlns:a16="http://schemas.microsoft.com/office/drawing/2014/main" id="{CE0CF9EA-8DA5-476B-3869-463EFDBE0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6473512" y="1225120"/>
            <a:ext cx="2240924"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D00C6C-BD16-7602-4808-A10217606EE1}"/>
              </a:ext>
            </a:extLst>
          </p:cNvPr>
          <p:cNvSpPr>
            <a:spLocks noGrp="1"/>
          </p:cNvSpPr>
          <p:nvPr>
            <p:ph type="title"/>
          </p:nvPr>
        </p:nvSpPr>
        <p:spPr>
          <a:xfrm>
            <a:off x="4421221" y="1216870"/>
            <a:ext cx="4094129" cy="994172"/>
          </a:xfrm>
        </p:spPr>
        <p:txBody>
          <a:bodyPr vert="horz" lIns="68580" tIns="34290" rIns="68580" bIns="34290" rtlCol="0" anchor="ctr">
            <a:normAutofit/>
          </a:bodyPr>
          <a:lstStyle/>
          <a:p>
            <a:r>
              <a:rPr lang="en-US" sz="1800" b="1"/>
              <a:t>Every Friday at Robert Lodge</a:t>
            </a:r>
            <a:br>
              <a:rPr lang="en-US" sz="1800"/>
            </a:br>
            <a:r>
              <a:rPr lang="en-US" sz="1800"/>
              <a:t>35-70, Robert Lodge Community Space, Manor Place, Brighton, BN2 5FG</a:t>
            </a:r>
          </a:p>
        </p:txBody>
      </p:sp>
      <p:sp>
        <p:nvSpPr>
          <p:cNvPr id="21" name="Freeform: Shape 20">
            <a:extLst>
              <a:ext uri="{FF2B5EF4-FFF2-40B4-BE49-F238E27FC236}">
                <a16:creationId xmlns:a16="http://schemas.microsoft.com/office/drawing/2014/main" id="{76832674-0C67-397D-C17B-7ED2BDB21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4972050"/>
            <a:ext cx="2004647" cy="10287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F86041B-DB5B-4AA2-A9AD-9204918DC08B}"/>
              </a:ext>
            </a:extLst>
          </p:cNvPr>
          <p:cNvSpPr>
            <a:spLocks noGrp="1"/>
          </p:cNvSpPr>
          <p:nvPr>
            <p:ph sz="half" idx="1"/>
          </p:nvPr>
        </p:nvSpPr>
        <p:spPr>
          <a:xfrm>
            <a:off x="4421221" y="2345582"/>
            <a:ext cx="4094129" cy="3144390"/>
          </a:xfrm>
        </p:spPr>
        <p:txBody>
          <a:bodyPr vert="horz" lIns="68580" tIns="34290" rIns="68580" bIns="34290" rtlCol="0">
            <a:normAutofit fontScale="92500" lnSpcReduction="10000"/>
          </a:bodyPr>
          <a:lstStyle/>
          <a:p>
            <a:r>
              <a:rPr lang="en-US" sz="1500"/>
              <a:t>Our East Brighton Health Hub is a drop-in service based in Robert Lodge </a:t>
            </a:r>
            <a:r>
              <a:rPr lang="en-US" sz="1500" b="1"/>
              <a:t>every Friday (10am-1pm) – There is always support with mental health, social prescribing and a clinical pharmacist</a:t>
            </a:r>
            <a:endParaRPr lang="en-US" sz="1500"/>
          </a:p>
          <a:p>
            <a:r>
              <a:rPr lang="en-US" sz="1500"/>
              <a:t>The Hub was a awarded a regional champion award for health innovation</a:t>
            </a:r>
          </a:p>
          <a:p>
            <a:r>
              <a:rPr lang="en-US" sz="1500"/>
              <a:t>Once a month there is a clinic run by a Consultant Respiratory Doctor and a Specialist Respiratory Nurse </a:t>
            </a:r>
          </a:p>
          <a:p>
            <a:r>
              <a:rPr lang="en-US" sz="1500"/>
              <a:t>Once a month we hold a Pain Café </a:t>
            </a:r>
          </a:p>
          <a:p>
            <a:r>
              <a:rPr lang="en-US" sz="1500"/>
              <a:t>Our social prescriber Joe Walker is also at St Peters on Tuesday afternoons – appointments can be booked at reception to help with isolation, money or housing issues</a:t>
            </a:r>
          </a:p>
          <a:p>
            <a:pPr marL="0"/>
            <a:endParaRPr lang="en-US" sz="1500"/>
          </a:p>
        </p:txBody>
      </p:sp>
      <p:pic>
        <p:nvPicPr>
          <p:cNvPr id="7" name="Picture 6">
            <a:extLst>
              <a:ext uri="{FF2B5EF4-FFF2-40B4-BE49-F238E27FC236}">
                <a16:creationId xmlns:a16="http://schemas.microsoft.com/office/drawing/2014/main" id="{81B068B7-23E9-814A-F8FD-7E44CFE7B115}"/>
              </a:ext>
            </a:extLst>
          </p:cNvPr>
          <p:cNvPicPr>
            <a:picLocks noChangeAspect="1"/>
          </p:cNvPicPr>
          <p:nvPr/>
        </p:nvPicPr>
        <p:blipFill>
          <a:blip r:embed="rId2"/>
          <a:stretch>
            <a:fillRect/>
          </a:stretch>
        </p:blipFill>
        <p:spPr>
          <a:xfrm>
            <a:off x="429769" y="18574"/>
            <a:ext cx="3886200" cy="6820852"/>
          </a:xfrm>
          <a:prstGeom prst="rect">
            <a:avLst/>
          </a:prstGeom>
        </p:spPr>
      </p:pic>
      <p:sp>
        <p:nvSpPr>
          <p:cNvPr id="10" name="Content Placeholder 9">
            <a:extLst>
              <a:ext uri="{FF2B5EF4-FFF2-40B4-BE49-F238E27FC236}">
                <a16:creationId xmlns:a16="http://schemas.microsoft.com/office/drawing/2014/main" id="{83F7FCE5-2287-0A7B-9C93-361A76B292BA}"/>
              </a:ext>
            </a:extLst>
          </p:cNvPr>
          <p:cNvSpPr>
            <a:spLocks noGrp="1"/>
          </p:cNvSpPr>
          <p:nvPr>
            <p:ph sz="half" idx="2"/>
          </p:nvPr>
        </p:nvSpPr>
        <p:spPr>
          <a:xfrm>
            <a:off x="5239512" y="5824727"/>
            <a:ext cx="3275838" cy="352235"/>
          </a:xfrm>
        </p:spPr>
        <p:txBody>
          <a:bodyPr>
            <a:normAutofit fontScale="92500" lnSpcReduction="10000"/>
          </a:bodyPr>
          <a:lstStyle/>
          <a:p>
            <a:pPr marL="0" indent="0">
              <a:buNone/>
            </a:pPr>
            <a:endParaRPr lang="en-GB"/>
          </a:p>
        </p:txBody>
      </p:sp>
    </p:spTree>
    <p:extLst>
      <p:ext uri="{BB962C8B-B14F-4D97-AF65-F5344CB8AC3E}">
        <p14:creationId xmlns:p14="http://schemas.microsoft.com/office/powerpoint/2010/main" val="2801911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FB4BDBE-C75F-84B8-72A4-44ADC51B977D}"/>
              </a:ext>
            </a:extLst>
          </p:cNvPr>
          <p:cNvSpPr>
            <a:spLocks noGrp="1"/>
          </p:cNvSpPr>
          <p:nvPr>
            <p:ph type="title"/>
          </p:nvPr>
        </p:nvSpPr>
        <p:spPr>
          <a:xfrm>
            <a:off x="429369" y="238539"/>
            <a:ext cx="8263890" cy="1434415"/>
          </a:xfrm>
        </p:spPr>
        <p:txBody>
          <a:bodyPr vert="horz" lIns="91440" tIns="45720" rIns="91440" bIns="45720" rtlCol="0" anchor="b">
            <a:normAutofit/>
          </a:bodyPr>
          <a:lstStyle/>
          <a:p>
            <a:pPr defTabSz="914400"/>
            <a:r>
              <a:rPr lang="en-US" sz="4700"/>
              <a:t>Proactive care/ Avoidable admissions</a:t>
            </a:r>
          </a:p>
        </p:txBody>
      </p:sp>
      <p:sp>
        <p:nvSpPr>
          <p:cNvPr id="1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sX0" fmla="*/ 0 w 8229600"/>
              <a:gd name="csY0" fmla="*/ 0 h 18288"/>
              <a:gd name="csX1" fmla="*/ 521208 w 8229600"/>
              <a:gd name="csY1" fmla="*/ 0 h 18288"/>
              <a:gd name="csX2" fmla="*/ 1371600 w 8229600"/>
              <a:gd name="csY2" fmla="*/ 0 h 18288"/>
              <a:gd name="csX3" fmla="*/ 2221992 w 8229600"/>
              <a:gd name="csY3" fmla="*/ 0 h 18288"/>
              <a:gd name="csX4" fmla="*/ 3072384 w 8229600"/>
              <a:gd name="csY4" fmla="*/ 0 h 18288"/>
              <a:gd name="csX5" fmla="*/ 3511296 w 8229600"/>
              <a:gd name="csY5" fmla="*/ 0 h 18288"/>
              <a:gd name="csX6" fmla="*/ 4114800 w 8229600"/>
              <a:gd name="csY6" fmla="*/ 0 h 18288"/>
              <a:gd name="csX7" fmla="*/ 4553712 w 8229600"/>
              <a:gd name="csY7" fmla="*/ 0 h 18288"/>
              <a:gd name="csX8" fmla="*/ 5239512 w 8229600"/>
              <a:gd name="csY8" fmla="*/ 0 h 18288"/>
              <a:gd name="csX9" fmla="*/ 5843016 w 8229600"/>
              <a:gd name="csY9" fmla="*/ 0 h 18288"/>
              <a:gd name="csX10" fmla="*/ 6611112 w 8229600"/>
              <a:gd name="csY10" fmla="*/ 0 h 18288"/>
              <a:gd name="csX11" fmla="*/ 7461504 w 8229600"/>
              <a:gd name="csY11" fmla="*/ 0 h 18288"/>
              <a:gd name="csX12" fmla="*/ 8229600 w 8229600"/>
              <a:gd name="csY12" fmla="*/ 0 h 18288"/>
              <a:gd name="csX13" fmla="*/ 8229600 w 8229600"/>
              <a:gd name="csY13" fmla="*/ 18288 h 18288"/>
              <a:gd name="csX14" fmla="*/ 7461504 w 8229600"/>
              <a:gd name="csY14" fmla="*/ 18288 h 18288"/>
              <a:gd name="csX15" fmla="*/ 6940296 w 8229600"/>
              <a:gd name="csY15" fmla="*/ 18288 h 18288"/>
              <a:gd name="csX16" fmla="*/ 6419088 w 8229600"/>
              <a:gd name="csY16" fmla="*/ 18288 h 18288"/>
              <a:gd name="csX17" fmla="*/ 5650992 w 8229600"/>
              <a:gd name="csY17" fmla="*/ 18288 h 18288"/>
              <a:gd name="csX18" fmla="*/ 5129784 w 8229600"/>
              <a:gd name="csY18" fmla="*/ 18288 h 18288"/>
              <a:gd name="csX19" fmla="*/ 4690872 w 8229600"/>
              <a:gd name="csY19" fmla="*/ 18288 h 18288"/>
              <a:gd name="csX20" fmla="*/ 4087368 w 8229600"/>
              <a:gd name="csY20" fmla="*/ 18288 h 18288"/>
              <a:gd name="csX21" fmla="*/ 3401568 w 8229600"/>
              <a:gd name="csY21" fmla="*/ 18288 h 18288"/>
              <a:gd name="csX22" fmla="*/ 2798064 w 8229600"/>
              <a:gd name="csY22" fmla="*/ 18288 h 18288"/>
              <a:gd name="csX23" fmla="*/ 2276856 w 8229600"/>
              <a:gd name="csY23" fmla="*/ 18288 h 18288"/>
              <a:gd name="csX24" fmla="*/ 1426464 w 8229600"/>
              <a:gd name="csY24" fmla="*/ 18288 h 18288"/>
              <a:gd name="csX25" fmla="*/ 740664 w 8229600"/>
              <a:gd name="csY25" fmla="*/ 18288 h 18288"/>
              <a:gd name="csX26" fmla="*/ 0 w 8229600"/>
              <a:gd name="csY26" fmla="*/ 18288 h 18288"/>
              <a:gd name="csX27" fmla="*/ 0 w 8229600"/>
              <a:gd name="csY2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AC10AB2-7543-1E1F-8837-011AD54532E7}"/>
              </a:ext>
            </a:extLst>
          </p:cNvPr>
          <p:cNvSpPr>
            <a:spLocks noGrp="1"/>
          </p:cNvSpPr>
          <p:nvPr>
            <p:ph sz="half" idx="1"/>
          </p:nvPr>
        </p:nvSpPr>
        <p:spPr>
          <a:xfrm>
            <a:off x="429369" y="2071316"/>
            <a:ext cx="5035164" cy="4119172"/>
          </a:xfrm>
        </p:spPr>
        <p:txBody>
          <a:bodyPr vert="horz" lIns="91440" tIns="45720" rIns="91440" bIns="45720" rtlCol="0" anchor="t">
            <a:normAutofit/>
          </a:bodyPr>
          <a:lstStyle/>
          <a:p>
            <a:pPr indent="-228600" defTabSz="914400"/>
            <a:r>
              <a:rPr lang="en-US" sz="1900"/>
              <a:t>Jerry Whitmore is the lead PCN nurse working with Sarah Keen and Hannah Green to support our housebound patients and people with increasing frailty </a:t>
            </a:r>
          </a:p>
          <a:p>
            <a:pPr indent="-228600" defTabSz="914400"/>
            <a:r>
              <a:rPr lang="en-US" sz="1900"/>
              <a:t>The team can do reviews of chronic diseases at home and produce individual care plans for them – including RESPECT forms</a:t>
            </a:r>
          </a:p>
          <a:p>
            <a:pPr indent="-228600" defTabSz="914400"/>
            <a:r>
              <a:rPr lang="en-US" sz="1900" dirty="0"/>
              <a:t>We can identify people at greatest risk of admission from avoidable causes – </a:t>
            </a:r>
            <a:r>
              <a:rPr lang="en-US" sz="1900" dirty="0" err="1"/>
              <a:t>eg</a:t>
            </a:r>
            <a:r>
              <a:rPr lang="en-US" sz="1900" dirty="0"/>
              <a:t> falls, flu, covid and do individual work with them</a:t>
            </a:r>
          </a:p>
        </p:txBody>
      </p:sp>
      <p:pic>
        <p:nvPicPr>
          <p:cNvPr id="5" name="Content Placeholder 4" descr="Profile image">
            <a:extLst>
              <a:ext uri="{FF2B5EF4-FFF2-40B4-BE49-F238E27FC236}">
                <a16:creationId xmlns:a16="http://schemas.microsoft.com/office/drawing/2014/main" id="{E98548AD-294C-EA61-603C-2198A16A46D1}"/>
              </a:ext>
            </a:extLst>
          </p:cNvPr>
          <p:cNvPicPr>
            <a:picLocks noGrp="1" noChangeAspect="1"/>
          </p:cNvPicPr>
          <p:nvPr>
            <p:ph sz="half" idx="2"/>
          </p:nvPr>
        </p:nvPicPr>
        <p:blipFill>
          <a:blip r:embed="rId2"/>
          <a:srcRect l="12673" r="15171" b="-3"/>
          <a:stretch>
            <a:fillRect/>
          </a:stretch>
        </p:blipFill>
        <p:spPr>
          <a:xfrm>
            <a:off x="5756743" y="2093976"/>
            <a:ext cx="2955798" cy="4096512"/>
          </a:xfrm>
          <a:prstGeom prst="rect">
            <a:avLst/>
          </a:prstGeom>
        </p:spPr>
      </p:pic>
    </p:spTree>
    <p:extLst>
      <p:ext uri="{BB962C8B-B14F-4D97-AF65-F5344CB8AC3E}">
        <p14:creationId xmlns:p14="http://schemas.microsoft.com/office/powerpoint/2010/main" val="4209887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C3BAD6-E18A-9598-F292-73E3F006593D}"/>
              </a:ext>
            </a:extLst>
          </p:cNvPr>
          <p:cNvSpPr>
            <a:spLocks noGrp="1"/>
          </p:cNvSpPr>
          <p:nvPr>
            <p:ph type="title"/>
          </p:nvPr>
        </p:nvSpPr>
        <p:spPr>
          <a:xfrm>
            <a:off x="515125" y="591344"/>
            <a:ext cx="2400300" cy="5585619"/>
          </a:xfrm>
        </p:spPr>
        <p:txBody>
          <a:bodyPr>
            <a:normAutofit/>
          </a:bodyPr>
          <a:lstStyle/>
          <a:p>
            <a:r>
              <a:rPr lang="en-GB">
                <a:solidFill>
                  <a:srgbClr val="FFFFFF"/>
                </a:solidFill>
              </a:rPr>
              <a:t>Clinical priorities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1487D53-6C2A-8244-234B-78A9127CECB8}"/>
              </a:ext>
            </a:extLst>
          </p:cNvPr>
          <p:cNvSpPr>
            <a:spLocks noGrp="1"/>
          </p:cNvSpPr>
          <p:nvPr>
            <p:ph idx="1"/>
          </p:nvPr>
        </p:nvSpPr>
        <p:spPr>
          <a:xfrm>
            <a:off x="3335481" y="591344"/>
            <a:ext cx="5179868" cy="5585619"/>
          </a:xfrm>
        </p:spPr>
        <p:txBody>
          <a:bodyPr anchor="ctr">
            <a:normAutofit/>
          </a:bodyPr>
          <a:lstStyle/>
          <a:p>
            <a:r>
              <a:rPr lang="en-GB" dirty="0"/>
              <a:t>We are working with the PCN team to improve care of people aged 18-40 with Diabetes. Kathy and Grace have been telephoning people and asking them what the barriers to care are and we are working with a health coach to support them </a:t>
            </a:r>
          </a:p>
          <a:p>
            <a:r>
              <a:rPr lang="en-GB" dirty="0"/>
              <a:t>We are continuing to offer liver </a:t>
            </a:r>
            <a:r>
              <a:rPr lang="en-GB" dirty="0" err="1"/>
              <a:t>fibroscans</a:t>
            </a:r>
            <a:r>
              <a:rPr lang="en-GB" dirty="0"/>
              <a:t> at the practice to screen patients at high risk of liver disease – including people who drink higher levels of alcohol or people who are overweight and diabetic </a:t>
            </a:r>
          </a:p>
          <a:p>
            <a:r>
              <a:rPr lang="en-GB" dirty="0"/>
              <a:t>We have a new FENO machine to improve care of people with COPD and Asthma and are working closely with the hospital Respiratory team </a:t>
            </a:r>
          </a:p>
          <a:p>
            <a:r>
              <a:rPr lang="en-GB" dirty="0"/>
              <a:t>Our care of people with high blood pressure is improving – 72% now have good control – up 5% on last year </a:t>
            </a:r>
          </a:p>
        </p:txBody>
      </p:sp>
    </p:spTree>
    <p:extLst>
      <p:ext uri="{BB962C8B-B14F-4D97-AF65-F5344CB8AC3E}">
        <p14:creationId xmlns:p14="http://schemas.microsoft.com/office/powerpoint/2010/main" val="3411970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8" name="Freeform: Shape 77">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72088"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1E01EC6-8A06-1A5E-877C-274DF1ACFDC4}"/>
              </a:ext>
            </a:extLst>
          </p:cNvPr>
          <p:cNvSpPr>
            <a:spLocks noGrp="1"/>
          </p:cNvSpPr>
          <p:nvPr>
            <p:ph type="title"/>
          </p:nvPr>
        </p:nvSpPr>
        <p:spPr>
          <a:xfrm>
            <a:off x="482600" y="292100"/>
            <a:ext cx="4472087" cy="6464299"/>
          </a:xfrm>
        </p:spPr>
        <p:txBody>
          <a:bodyPr vert="horz" lIns="91440" tIns="45720" rIns="91440" bIns="45720" rtlCol="0" anchor="b">
            <a:normAutofit/>
          </a:bodyPr>
          <a:lstStyle/>
          <a:p>
            <a:pPr marL="342900" lvl="1" indent="-342900" algn="l" rtl="0">
              <a:lnSpc>
                <a:spcPct val="90000"/>
              </a:lnSpc>
              <a:spcBef>
                <a:spcPct val="0"/>
              </a:spcBef>
            </a:pPr>
            <a:r>
              <a:rPr lang="en-US" sz="2000" b="1" kern="1200" dirty="0">
                <a:solidFill>
                  <a:schemeClr val="tx1"/>
                </a:solidFill>
                <a:latin typeface="+mj-lt"/>
                <a:ea typeface="+mj-ea"/>
                <a:cs typeface="+mj-cs"/>
              </a:rPr>
              <a:t>       Self appointment link and</a:t>
            </a:r>
            <a:br>
              <a:rPr lang="en-US" sz="2000" b="1" kern="1200" dirty="0">
                <a:solidFill>
                  <a:schemeClr val="tx1"/>
                </a:solidFill>
                <a:latin typeface="+mj-lt"/>
                <a:ea typeface="+mj-ea"/>
                <a:cs typeface="+mj-cs"/>
              </a:rPr>
            </a:br>
            <a:r>
              <a:rPr lang="en-US" sz="2000" b="1" kern="1200" dirty="0">
                <a:solidFill>
                  <a:schemeClr val="tx1"/>
                </a:solidFill>
                <a:latin typeface="+mj-lt"/>
                <a:ea typeface="+mj-ea"/>
                <a:cs typeface="+mj-cs"/>
              </a:rPr>
              <a:t>use of Artificial Intelligence (AI)</a:t>
            </a:r>
            <a:br>
              <a:rPr lang="en-US" sz="2000" b="1" kern="1200" dirty="0">
                <a:solidFill>
                  <a:schemeClr val="tx1"/>
                </a:solidFill>
                <a:latin typeface="+mj-lt"/>
                <a:ea typeface="+mj-ea"/>
                <a:cs typeface="+mj-cs"/>
              </a:rPr>
            </a:br>
            <a:br>
              <a:rPr lang="en-US" b="1" kern="1200" dirty="0">
                <a:solidFill>
                  <a:schemeClr val="tx1"/>
                </a:solidFill>
                <a:latin typeface="+mj-lt"/>
                <a:ea typeface="+mj-ea"/>
                <a:cs typeface="+mj-cs"/>
              </a:rPr>
            </a:br>
            <a:r>
              <a:rPr lang="en-US" kern="1200" dirty="0">
                <a:solidFill>
                  <a:schemeClr val="tx1"/>
                </a:solidFill>
                <a:latin typeface="+mj-lt"/>
                <a:ea typeface="+mj-ea"/>
                <a:cs typeface="+mj-cs"/>
              </a:rPr>
              <a:t>We are exploring ways to improve triage and make sure that everyone gets the right advice first time</a:t>
            </a:r>
            <a:br>
              <a:rPr lang="en-US" kern="1200" dirty="0">
                <a:solidFill>
                  <a:schemeClr val="tx1"/>
                </a:solidFill>
                <a:latin typeface="+mj-lt"/>
                <a:ea typeface="+mj-ea"/>
                <a:cs typeface="+mj-cs"/>
              </a:rPr>
            </a:br>
            <a:br>
              <a:rPr lang="en-US" kern="1200" dirty="0">
                <a:solidFill>
                  <a:schemeClr val="tx1"/>
                </a:solidFill>
                <a:latin typeface="+mj-lt"/>
                <a:ea typeface="+mj-ea"/>
                <a:cs typeface="+mj-cs"/>
              </a:rPr>
            </a:br>
            <a:r>
              <a:rPr lang="en-US" kern="1200" dirty="0">
                <a:solidFill>
                  <a:schemeClr val="tx1"/>
                </a:solidFill>
                <a:latin typeface="+mj-lt"/>
                <a:ea typeface="+mj-ea"/>
                <a:cs typeface="+mj-cs"/>
              </a:rPr>
              <a:t>Currently all requests are reviewed by a GP, and this can lead to delays in advice</a:t>
            </a:r>
            <a:br>
              <a:rPr lang="en-US" kern="1200" dirty="0">
                <a:solidFill>
                  <a:schemeClr val="tx1"/>
                </a:solidFill>
                <a:latin typeface="+mj-lt"/>
                <a:ea typeface="+mj-ea"/>
                <a:cs typeface="+mj-cs"/>
              </a:rPr>
            </a:br>
            <a:r>
              <a:rPr lang="en-US" kern="1200" dirty="0">
                <a:solidFill>
                  <a:schemeClr val="tx1"/>
                </a:solidFill>
                <a:latin typeface="+mj-lt"/>
                <a:ea typeface="+mj-ea"/>
                <a:cs typeface="+mj-cs"/>
              </a:rPr>
              <a:t> </a:t>
            </a:r>
            <a:br>
              <a:rPr lang="en-US" kern="1200" dirty="0">
                <a:solidFill>
                  <a:schemeClr val="tx1"/>
                </a:solidFill>
                <a:latin typeface="+mj-lt"/>
                <a:ea typeface="+mj-ea"/>
                <a:cs typeface="+mj-cs"/>
              </a:rPr>
            </a:br>
            <a:r>
              <a:rPr lang="en-US" kern="1200" dirty="0">
                <a:solidFill>
                  <a:schemeClr val="tx1"/>
                </a:solidFill>
                <a:latin typeface="+mj-lt"/>
                <a:ea typeface="+mj-ea"/>
                <a:cs typeface="+mj-cs"/>
              </a:rPr>
              <a:t>We are constantly tweaking the system to improve systems for patients </a:t>
            </a:r>
            <a:br>
              <a:rPr lang="en-US" kern="1200" dirty="0">
                <a:solidFill>
                  <a:schemeClr val="tx1"/>
                </a:solidFill>
                <a:latin typeface="+mj-lt"/>
                <a:ea typeface="+mj-ea"/>
                <a:cs typeface="+mj-cs"/>
              </a:rPr>
            </a:br>
            <a:br>
              <a:rPr lang="en-US" kern="1200" dirty="0">
                <a:solidFill>
                  <a:schemeClr val="tx1"/>
                </a:solidFill>
                <a:latin typeface="+mj-lt"/>
                <a:ea typeface="+mj-ea"/>
                <a:cs typeface="+mj-cs"/>
              </a:rPr>
            </a:br>
            <a:r>
              <a:rPr lang="en-US" kern="1200" dirty="0">
                <a:solidFill>
                  <a:schemeClr val="tx1"/>
                </a:solidFill>
                <a:latin typeface="+mj-lt"/>
                <a:ea typeface="+mj-ea"/>
                <a:cs typeface="+mj-cs"/>
              </a:rPr>
              <a:t>Patients are now asked if they are happy to have a self booking link texted so that they can arrange an appointment when convenient for them</a:t>
            </a:r>
            <a:br>
              <a:rPr lang="en-US" kern="1200" dirty="0">
                <a:solidFill>
                  <a:schemeClr val="tx1"/>
                </a:solidFill>
                <a:latin typeface="+mj-lt"/>
                <a:ea typeface="+mj-ea"/>
                <a:cs typeface="+mj-cs"/>
              </a:rPr>
            </a:br>
            <a:br>
              <a:rPr lang="en-US" kern="1200" dirty="0">
                <a:solidFill>
                  <a:schemeClr val="tx1"/>
                </a:solidFill>
                <a:latin typeface="+mj-lt"/>
                <a:ea typeface="+mj-ea"/>
                <a:cs typeface="+mj-cs"/>
              </a:rPr>
            </a:br>
            <a:r>
              <a:rPr lang="en-US" kern="1200" dirty="0">
                <a:solidFill>
                  <a:schemeClr val="tx1"/>
                </a:solidFill>
                <a:latin typeface="+mj-lt"/>
                <a:ea typeface="+mj-ea"/>
                <a:cs typeface="+mj-cs"/>
              </a:rPr>
              <a:t>Some clinicians are using AI programmes to help write notes  - these do not share information outside</a:t>
            </a:r>
            <a:br>
              <a:rPr lang="en-US" b="1" kern="1200" dirty="0">
                <a:solidFill>
                  <a:schemeClr val="tx1"/>
                </a:solidFill>
                <a:latin typeface="+mj-lt"/>
                <a:ea typeface="+mj-ea"/>
                <a:cs typeface="+mj-cs"/>
              </a:rPr>
            </a:br>
            <a:br>
              <a:rPr lang="en-US" sz="1200" b="1" kern="1200" dirty="0">
                <a:solidFill>
                  <a:schemeClr val="tx1"/>
                </a:solidFill>
                <a:latin typeface="+mj-lt"/>
                <a:ea typeface="+mj-ea"/>
                <a:cs typeface="+mj-cs"/>
              </a:rPr>
            </a:br>
            <a:br>
              <a:rPr lang="en-US" sz="1200" b="1" kern="1200" dirty="0">
                <a:solidFill>
                  <a:schemeClr val="tx1"/>
                </a:solidFill>
                <a:latin typeface="+mj-lt"/>
                <a:ea typeface="+mj-ea"/>
                <a:cs typeface="+mj-cs"/>
              </a:rPr>
            </a:br>
            <a:endParaRPr lang="en-US" sz="1200" b="1" kern="1200" dirty="0">
              <a:solidFill>
                <a:schemeClr val="tx1"/>
              </a:solidFill>
              <a:latin typeface="+mj-lt"/>
              <a:ea typeface="+mj-ea"/>
              <a:cs typeface="+mj-cs"/>
            </a:endParaRPr>
          </a:p>
        </p:txBody>
      </p:sp>
      <p:pic>
        <p:nvPicPr>
          <p:cNvPr id="7" name="Graphic 6" descr="Robot">
            <a:extLst>
              <a:ext uri="{FF2B5EF4-FFF2-40B4-BE49-F238E27FC236}">
                <a16:creationId xmlns:a16="http://schemas.microsoft.com/office/drawing/2014/main" id="{2F650A1B-CDE1-68CF-02F1-B0BC6693B56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954689" y="1575645"/>
            <a:ext cx="3706710" cy="3706710"/>
          </a:xfrm>
          <a:prstGeom prst="rect">
            <a:avLst/>
          </a:prstGeom>
        </p:spPr>
      </p:pic>
    </p:spTree>
    <p:extLst>
      <p:ext uri="{BB962C8B-B14F-4D97-AF65-F5344CB8AC3E}">
        <p14:creationId xmlns:p14="http://schemas.microsoft.com/office/powerpoint/2010/main" val="3446740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287"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8F2164EA-4D6E-5DCA-E913-8753303862C7}"/>
              </a:ext>
            </a:extLst>
          </p:cNvPr>
          <p:cNvSpPr>
            <a:spLocks noGrp="1"/>
          </p:cNvSpPr>
          <p:nvPr>
            <p:ph type="title"/>
          </p:nvPr>
        </p:nvSpPr>
        <p:spPr>
          <a:xfrm>
            <a:off x="628650" y="1412488"/>
            <a:ext cx="2174391" cy="4363844"/>
          </a:xfrm>
        </p:spPr>
        <p:txBody>
          <a:bodyPr anchor="t">
            <a:normAutofit/>
          </a:bodyPr>
          <a:lstStyle/>
          <a:p>
            <a:r>
              <a:rPr lang="en-US" sz="3500" dirty="0">
                <a:solidFill>
                  <a:srgbClr val="FFFFFF"/>
                </a:solidFill>
              </a:rPr>
              <a:t>National Issues</a:t>
            </a:r>
          </a:p>
        </p:txBody>
      </p:sp>
      <p:sp>
        <p:nvSpPr>
          <p:cNvPr id="5" name="Content Placeholder 4">
            <a:extLst>
              <a:ext uri="{FF2B5EF4-FFF2-40B4-BE49-F238E27FC236}">
                <a16:creationId xmlns:a16="http://schemas.microsoft.com/office/drawing/2014/main" id="{2EC698B6-438F-BFC2-0593-8959A2C23D13}"/>
              </a:ext>
            </a:extLst>
          </p:cNvPr>
          <p:cNvSpPr>
            <a:spLocks noGrp="1"/>
          </p:cNvSpPr>
          <p:nvPr>
            <p:ph sz="half" idx="1"/>
          </p:nvPr>
        </p:nvSpPr>
        <p:spPr>
          <a:xfrm>
            <a:off x="3285641" y="420414"/>
            <a:ext cx="2570462" cy="5654565"/>
          </a:xfrm>
        </p:spPr>
        <p:txBody>
          <a:bodyPr>
            <a:normAutofit lnSpcReduction="10000"/>
          </a:bodyPr>
          <a:lstStyle/>
          <a:p>
            <a:pPr marL="0" indent="0">
              <a:buNone/>
            </a:pPr>
            <a:r>
              <a:rPr lang="en-GB" sz="1100" b="1" dirty="0">
                <a:solidFill>
                  <a:srgbClr val="FF0000"/>
                </a:solidFill>
                <a:ea typeface="+mn-lt"/>
                <a:cs typeface="+mn-lt"/>
              </a:rPr>
              <a:t>Why is this happening?</a:t>
            </a:r>
            <a:endParaRPr lang="en-GB" sz="1100" dirty="0">
              <a:solidFill>
                <a:srgbClr val="FF0000"/>
              </a:solidFill>
            </a:endParaRPr>
          </a:p>
          <a:p>
            <a:r>
              <a:rPr lang="en-GB" sz="1100" dirty="0">
                <a:ea typeface="+mn-lt"/>
                <a:cs typeface="+mn-lt"/>
              </a:rPr>
              <a:t>NHS England is reviewing GP patient lists to remove people who may have moved away and no longer use their registered practice. </a:t>
            </a:r>
            <a:endParaRPr lang="en-GB" sz="1100" dirty="0"/>
          </a:p>
          <a:p>
            <a:r>
              <a:rPr lang="en-GB" sz="1100" dirty="0">
                <a:ea typeface="+mn-lt"/>
                <a:cs typeface="+mn-lt"/>
              </a:rPr>
              <a:t>These patients are sometimes called "ghost patients." </a:t>
            </a:r>
            <a:endParaRPr lang="en-GB" sz="1100" dirty="0"/>
          </a:p>
          <a:p>
            <a:r>
              <a:rPr lang="en-GB" sz="1100" dirty="0">
                <a:ea typeface="+mn-lt"/>
                <a:cs typeface="+mn-lt"/>
              </a:rPr>
              <a:t>Around </a:t>
            </a:r>
            <a:r>
              <a:rPr lang="en-GB" sz="1100" b="1" dirty="0">
                <a:ea typeface="+mn-lt"/>
                <a:cs typeface="+mn-lt"/>
              </a:rPr>
              <a:t>344,000 registrations have been removed nationally in the last 6 months</a:t>
            </a:r>
            <a:r>
              <a:rPr lang="en-GB" sz="1100" dirty="0">
                <a:ea typeface="+mn-lt"/>
                <a:cs typeface="+mn-lt"/>
              </a:rPr>
              <a:t>. </a:t>
            </a:r>
            <a:endParaRPr lang="en-GB" sz="1100" dirty="0"/>
          </a:p>
          <a:p>
            <a:pPr marL="0" indent="0">
              <a:buNone/>
            </a:pPr>
            <a:endParaRPr lang="en-GB" sz="1100" b="1" dirty="0">
              <a:ea typeface="+mn-lt"/>
              <a:cs typeface="+mn-lt"/>
            </a:endParaRPr>
          </a:p>
          <a:p>
            <a:pPr marL="0" indent="0">
              <a:buNone/>
            </a:pPr>
            <a:r>
              <a:rPr lang="en-GB" sz="1100" b="1" dirty="0">
                <a:solidFill>
                  <a:srgbClr val="FF0000"/>
                </a:solidFill>
                <a:ea typeface="+mn-lt"/>
                <a:cs typeface="+mn-lt"/>
              </a:rPr>
              <a:t>What might happen?</a:t>
            </a:r>
            <a:endParaRPr lang="en-GB" sz="1100" dirty="0">
              <a:solidFill>
                <a:srgbClr val="FF0000"/>
              </a:solidFill>
            </a:endParaRPr>
          </a:p>
          <a:p>
            <a:r>
              <a:rPr lang="en-GB" sz="1100" dirty="0">
                <a:ea typeface="+mn-lt"/>
                <a:cs typeface="+mn-lt"/>
              </a:rPr>
              <a:t>Some patients receive a letter from </a:t>
            </a:r>
            <a:r>
              <a:rPr lang="en-GB" sz="1100" b="1" dirty="0">
                <a:ea typeface="+mn-lt"/>
                <a:cs typeface="+mn-lt"/>
              </a:rPr>
              <a:t>Primary Care Support England (PCSE)</a:t>
            </a:r>
            <a:r>
              <a:rPr lang="en-GB" sz="1100" dirty="0">
                <a:ea typeface="+mn-lt"/>
                <a:cs typeface="+mn-lt"/>
              </a:rPr>
              <a:t> asking them to confirm their address. </a:t>
            </a:r>
            <a:endParaRPr lang="en-GB" sz="1100" dirty="0"/>
          </a:p>
          <a:p>
            <a:r>
              <a:rPr lang="en-GB" sz="1100" dirty="0">
                <a:ea typeface="+mn-lt"/>
                <a:cs typeface="+mn-lt"/>
              </a:rPr>
              <a:t>If no response is received within 30 days, patients may be removed from their GP practice list. </a:t>
            </a:r>
            <a:endParaRPr lang="en-GB" sz="1100" dirty="0"/>
          </a:p>
          <a:p>
            <a:pPr marL="0" indent="0">
              <a:buNone/>
            </a:pPr>
            <a:endParaRPr lang="en-GB" sz="1100" b="1" dirty="0">
              <a:ea typeface="+mn-lt"/>
              <a:cs typeface="+mn-lt"/>
            </a:endParaRPr>
          </a:p>
          <a:p>
            <a:pPr marL="0" indent="0">
              <a:buNone/>
            </a:pPr>
            <a:r>
              <a:rPr lang="en-GB" sz="1100" b="1" dirty="0">
                <a:solidFill>
                  <a:srgbClr val="FF0000"/>
                </a:solidFill>
                <a:ea typeface="+mn-lt"/>
                <a:cs typeface="+mn-lt"/>
              </a:rPr>
              <a:t>Why is this a concern?</a:t>
            </a:r>
            <a:endParaRPr lang="en-GB" sz="1100" dirty="0">
              <a:solidFill>
                <a:srgbClr val="FF0000"/>
              </a:solidFill>
            </a:endParaRPr>
          </a:p>
          <a:p>
            <a:r>
              <a:rPr lang="en-GB" sz="1100" dirty="0">
                <a:ea typeface="+mn-lt"/>
                <a:cs typeface="+mn-lt"/>
              </a:rPr>
              <a:t>People may not respond because: </a:t>
            </a:r>
            <a:endParaRPr lang="en-GB" sz="1100" dirty="0"/>
          </a:p>
          <a:p>
            <a:pPr lvl="1">
              <a:buFont typeface="Courier New" panose="02070309020205020404" pitchFamily="49" charset="0"/>
              <a:buChar char="o"/>
            </a:pPr>
            <a:r>
              <a:rPr lang="en-GB" sz="1100" dirty="0">
                <a:ea typeface="+mn-lt"/>
                <a:cs typeface="+mn-lt"/>
              </a:rPr>
              <a:t>They think the letter is a scam. </a:t>
            </a:r>
            <a:endParaRPr lang="en-GB" sz="1100" dirty="0"/>
          </a:p>
          <a:p>
            <a:pPr lvl="1">
              <a:buFont typeface="Courier New" panose="02070309020205020404" pitchFamily="49" charset="0"/>
              <a:buChar char="o"/>
            </a:pPr>
            <a:r>
              <a:rPr lang="en-GB" sz="1100" dirty="0">
                <a:ea typeface="+mn-lt"/>
                <a:cs typeface="+mn-lt"/>
              </a:rPr>
              <a:t>They are away, busy, or do not receive the letter. </a:t>
            </a:r>
            <a:endParaRPr lang="en-GB" sz="1100" dirty="0"/>
          </a:p>
          <a:p>
            <a:pPr lvl="1">
              <a:buFont typeface="Courier New" panose="02070309020205020404" pitchFamily="49" charset="0"/>
              <a:buChar char="o"/>
            </a:pPr>
            <a:r>
              <a:rPr lang="en-GB" sz="1100" dirty="0">
                <a:ea typeface="+mn-lt"/>
                <a:cs typeface="+mn-lt"/>
              </a:rPr>
              <a:t>They have dementia, learning disabilities, language barriers, or unstable housing. </a:t>
            </a:r>
            <a:endParaRPr lang="en-GB" sz="1100" dirty="0"/>
          </a:p>
          <a:p>
            <a:r>
              <a:rPr lang="en-GB" sz="1100" dirty="0">
                <a:ea typeface="+mn-lt"/>
                <a:cs typeface="+mn-lt"/>
              </a:rPr>
              <a:t>Some patients may discover they are no longer registered only when they try to book an appointment. </a:t>
            </a:r>
            <a:endParaRPr lang="en-GB" sz="1100" dirty="0"/>
          </a:p>
          <a:p>
            <a:pPr marL="0" indent="0">
              <a:buNone/>
            </a:pPr>
            <a:endParaRPr lang="en-US" sz="800" dirty="0"/>
          </a:p>
        </p:txBody>
      </p:sp>
      <p:cxnSp>
        <p:nvCxnSpPr>
          <p:cNvPr id="13" name="Straight Connector 12">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403"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CEBBA026-A167-97F4-1431-5206F7DCDB46}"/>
              </a:ext>
            </a:extLst>
          </p:cNvPr>
          <p:cNvSpPr>
            <a:spLocks noGrp="1"/>
          </p:cNvSpPr>
          <p:nvPr>
            <p:ph sz="half" idx="2"/>
          </p:nvPr>
        </p:nvSpPr>
        <p:spPr>
          <a:xfrm>
            <a:off x="6338704" y="420414"/>
            <a:ext cx="2398275" cy="4935505"/>
          </a:xfrm>
        </p:spPr>
        <p:txBody>
          <a:bodyPr>
            <a:normAutofit lnSpcReduction="10000"/>
          </a:bodyPr>
          <a:lstStyle/>
          <a:p>
            <a:pPr marL="0" indent="0">
              <a:buNone/>
            </a:pPr>
            <a:r>
              <a:rPr lang="en-GB" sz="1100" b="1" dirty="0">
                <a:solidFill>
                  <a:srgbClr val="FF0000"/>
                </a:solidFill>
                <a:ea typeface="+mn-lt"/>
                <a:cs typeface="+mn-lt"/>
              </a:rPr>
              <a:t>What should patients do?</a:t>
            </a:r>
          </a:p>
          <a:p>
            <a:pPr marL="0" indent="0">
              <a:buNone/>
            </a:pPr>
            <a:br>
              <a:rPr lang="en-GB" sz="1100" b="1" dirty="0">
                <a:ea typeface="+mn-lt"/>
                <a:cs typeface="+mn-lt"/>
              </a:rPr>
            </a:br>
            <a:r>
              <a:rPr lang="en-GB" sz="1100" b="1" dirty="0">
                <a:ea typeface="+mn-lt"/>
                <a:cs typeface="+mn-lt"/>
              </a:rPr>
              <a:t> ✓ Keep your address and contact details up to date with the practice.</a:t>
            </a:r>
            <a:br>
              <a:rPr lang="en-GB" sz="1100" b="1" dirty="0">
                <a:ea typeface="+mn-lt"/>
                <a:cs typeface="+mn-lt"/>
              </a:rPr>
            </a:br>
            <a:r>
              <a:rPr lang="en-GB" sz="1100" b="1" dirty="0">
                <a:ea typeface="+mn-lt"/>
                <a:cs typeface="+mn-lt"/>
              </a:rPr>
              <a:t> ✓ Open and respond to any letters from PCSE about your registration.</a:t>
            </a:r>
            <a:br>
              <a:rPr lang="en-GB" sz="1100" b="1" dirty="0">
                <a:ea typeface="+mn-lt"/>
                <a:cs typeface="+mn-lt"/>
              </a:rPr>
            </a:br>
            <a:r>
              <a:rPr lang="en-GB" sz="1100" b="1" dirty="0">
                <a:ea typeface="+mn-lt"/>
                <a:cs typeface="+mn-lt"/>
              </a:rPr>
              <a:t> ✓ Contact the practice if you are unsure whether a letter is genuine.</a:t>
            </a:r>
            <a:endParaRPr lang="en-GB" sz="1100" dirty="0"/>
          </a:p>
          <a:p>
            <a:pPr marL="0" indent="0">
              <a:buNone/>
            </a:pPr>
            <a:endParaRPr lang="en-GB" sz="1100" b="1" dirty="0">
              <a:ea typeface="+mn-lt"/>
              <a:cs typeface="+mn-lt"/>
            </a:endParaRPr>
          </a:p>
          <a:p>
            <a:pPr marL="0" indent="0">
              <a:buNone/>
            </a:pPr>
            <a:r>
              <a:rPr lang="en-GB" sz="1100" b="1" dirty="0">
                <a:solidFill>
                  <a:srgbClr val="FF0000"/>
                </a:solidFill>
                <a:ea typeface="+mn-lt"/>
                <a:cs typeface="+mn-lt"/>
              </a:rPr>
              <a:t>Impact on GP Practices</a:t>
            </a:r>
            <a:endParaRPr lang="en-GB" sz="1100" dirty="0">
              <a:solidFill>
                <a:srgbClr val="FF0000"/>
              </a:solidFill>
            </a:endParaRPr>
          </a:p>
          <a:p>
            <a:r>
              <a:rPr lang="en-GB" sz="1100" dirty="0">
                <a:ea typeface="+mn-lt"/>
                <a:cs typeface="+mn-lt"/>
              </a:rPr>
              <a:t>Practices must check large numbers of proposed removals to protect vulnerable patients. </a:t>
            </a:r>
            <a:endParaRPr lang="en-GB" sz="1100" dirty="0"/>
          </a:p>
          <a:p>
            <a:r>
              <a:rPr lang="en-GB" sz="1100" dirty="0">
                <a:ea typeface="+mn-lt"/>
                <a:cs typeface="+mn-lt"/>
              </a:rPr>
              <a:t>This creates significant additional administrative work for practice teams. </a:t>
            </a:r>
            <a:endParaRPr lang="en-GB" sz="1100" dirty="0"/>
          </a:p>
          <a:p>
            <a:pPr marL="0" indent="0">
              <a:buNone/>
            </a:pPr>
            <a:endParaRPr lang="en-GB" sz="1100" b="1" dirty="0">
              <a:ea typeface="+mn-lt"/>
              <a:cs typeface="+mn-lt"/>
            </a:endParaRPr>
          </a:p>
          <a:p>
            <a:pPr marL="0" indent="0">
              <a:buNone/>
            </a:pPr>
            <a:r>
              <a:rPr lang="en-GB" sz="1100" b="1" dirty="0">
                <a:solidFill>
                  <a:srgbClr val="FF0000"/>
                </a:solidFill>
                <a:ea typeface="+mn-lt"/>
                <a:cs typeface="+mn-lt"/>
              </a:rPr>
              <a:t>Key Message:</a:t>
            </a:r>
          </a:p>
          <a:p>
            <a:pPr marL="0" indent="0">
              <a:buNone/>
            </a:pPr>
            <a:br>
              <a:rPr lang="en-GB" sz="1100" b="1" dirty="0">
                <a:solidFill>
                  <a:srgbClr val="FF0000"/>
                </a:solidFill>
                <a:ea typeface="+mn-lt"/>
                <a:cs typeface="+mn-lt"/>
              </a:rPr>
            </a:br>
            <a:r>
              <a:rPr lang="en-GB" sz="1100" b="1" dirty="0">
                <a:ea typeface="+mn-lt"/>
                <a:cs typeface="+mn-lt"/>
              </a:rPr>
              <a:t> </a:t>
            </a:r>
            <a:r>
              <a:rPr lang="en-GB" sz="1100" b="1" i="1" dirty="0">
                <a:ea typeface="+mn-lt"/>
                <a:cs typeface="+mn-lt"/>
              </a:rPr>
              <a:t>If you receive a letter asking you to confirm your registration details, please respond promptly to avoid being removed from the practice list.</a:t>
            </a:r>
            <a:endParaRPr lang="en-GB" sz="1100" b="1" dirty="0"/>
          </a:p>
          <a:p>
            <a:pPr marL="0" indent="0">
              <a:buNone/>
            </a:pPr>
            <a:endParaRPr lang="en-US" sz="1100" dirty="0"/>
          </a:p>
        </p:txBody>
      </p:sp>
    </p:spTree>
    <p:extLst>
      <p:ext uri="{BB962C8B-B14F-4D97-AF65-F5344CB8AC3E}">
        <p14:creationId xmlns:p14="http://schemas.microsoft.com/office/powerpoint/2010/main" val="528393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F2717-3E22-768C-FCD7-0AE18121B058}"/>
            </a:ext>
          </a:extLst>
        </p:cNvPr>
        <p:cNvGrpSpPr/>
        <p:nvPr/>
      </p:nvGrpSpPr>
      <p:grpSpPr>
        <a:xfrm>
          <a:off x="0" y="0"/>
          <a:ext cx="0" cy="0"/>
          <a:chOff x="0" y="0"/>
          <a:chExt cx="0" cy="0"/>
        </a:xfrm>
      </p:grpSpPr>
      <p:pic>
        <p:nvPicPr>
          <p:cNvPr id="4" name="Content Placeholder 6" descr="A large lighted sign in a room&#10;&#10;Description automatically generated">
            <a:extLst>
              <a:ext uri="{FF2B5EF4-FFF2-40B4-BE49-F238E27FC236}">
                <a16:creationId xmlns:a16="http://schemas.microsoft.com/office/drawing/2014/main" id="{B21FB834-34A3-927B-1304-C25B55D95BA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767914" y="260496"/>
            <a:ext cx="3956101" cy="1605375"/>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28F57F2E-384F-794D-3BC4-4D384AF288A3}"/>
              </a:ext>
            </a:extLst>
          </p:cNvPr>
          <p:cNvSpPr>
            <a:spLocks noGrp="1"/>
          </p:cNvSpPr>
          <p:nvPr>
            <p:ph idx="1"/>
          </p:nvPr>
        </p:nvSpPr>
        <p:spPr>
          <a:xfrm>
            <a:off x="353971" y="2587142"/>
            <a:ext cx="8436057" cy="3381172"/>
          </a:xfrm>
        </p:spPr>
        <p:txBody>
          <a:bodyPr anchor="ctr">
            <a:normAutofit fontScale="92500" lnSpcReduction="20000"/>
          </a:bodyPr>
          <a:lstStyle/>
          <a:p>
            <a:pPr marL="0" lvl="0" indent="0">
              <a:buNone/>
            </a:pPr>
            <a:r>
              <a:rPr lang="en-GB" sz="2000" b="1" dirty="0"/>
              <a:t>5. PPG Updates (Joanne)</a:t>
            </a:r>
          </a:p>
          <a:p>
            <a:pPr marL="0" lvl="0" indent="0">
              <a:buNone/>
            </a:pPr>
            <a:endParaRPr lang="en-GB" sz="2000" dirty="0"/>
          </a:p>
          <a:p>
            <a:pPr lvl="1"/>
            <a:r>
              <a:rPr lang="en-GB" sz="2000" b="1" dirty="0"/>
              <a:t>Update from Sussex PPG Network – Robert?</a:t>
            </a:r>
            <a:endParaRPr lang="en-GB" sz="2000" dirty="0"/>
          </a:p>
          <a:p>
            <a:pPr lvl="1"/>
            <a:r>
              <a:rPr lang="en-GB" sz="2000" b="1" dirty="0"/>
              <a:t>PPG Network – social media session – Michael? </a:t>
            </a:r>
            <a:endParaRPr lang="en-GB" sz="2000" dirty="0"/>
          </a:p>
          <a:p>
            <a:pPr lvl="1"/>
            <a:r>
              <a:rPr lang="en-GB" sz="2000" b="1" dirty="0"/>
              <a:t>Menopause Café – Joanne</a:t>
            </a:r>
            <a:endParaRPr lang="en-GB" sz="2000" dirty="0"/>
          </a:p>
          <a:p>
            <a:pPr lvl="1"/>
            <a:r>
              <a:rPr lang="en-GB" sz="2000" b="1" dirty="0"/>
              <a:t>Communication System</a:t>
            </a:r>
            <a:endParaRPr lang="en-GB" sz="2000" dirty="0"/>
          </a:p>
          <a:p>
            <a:pPr lvl="1"/>
            <a:r>
              <a:rPr lang="en-GB" sz="2000" b="1" dirty="0"/>
              <a:t>Wider staff involvement/support</a:t>
            </a:r>
            <a:endParaRPr lang="en-GB" sz="2000" dirty="0"/>
          </a:p>
          <a:p>
            <a:pPr marL="342900" lvl="1" indent="0">
              <a:buNone/>
            </a:pPr>
            <a:endParaRPr lang="en-GB" sz="2000" dirty="0"/>
          </a:p>
          <a:p>
            <a:pPr marL="0" lvl="0" indent="0">
              <a:buNone/>
            </a:pPr>
            <a:r>
              <a:rPr lang="en-GB" sz="2000" b="1" dirty="0"/>
              <a:t>6. Discussion Focus:</a:t>
            </a:r>
          </a:p>
          <a:p>
            <a:pPr marL="0" lvl="0" indent="0">
              <a:buNone/>
            </a:pPr>
            <a:endParaRPr lang="en-GB" sz="2000" dirty="0"/>
          </a:p>
          <a:p>
            <a:pPr lvl="1"/>
            <a:r>
              <a:rPr lang="en-GB" sz="2000" b="1" dirty="0"/>
              <a:t>Future Health Education Events</a:t>
            </a:r>
            <a:endParaRPr lang="en-GB" sz="2000" dirty="0"/>
          </a:p>
          <a:p>
            <a:pPr lvl="1"/>
            <a:r>
              <a:rPr lang="en-GB" sz="2000" b="1" dirty="0"/>
              <a:t>Widening Community Engagement </a:t>
            </a:r>
            <a:endParaRPr lang="en-GB" sz="2000" dirty="0"/>
          </a:p>
          <a:p>
            <a:pPr marL="0" indent="0">
              <a:buNone/>
            </a:pPr>
            <a:endParaRPr lang="en-GB" sz="800" b="1" kern="100" dirty="0">
              <a:latin typeface="Calibri" panose="020F0502020204030204" pitchFamily="34" charset="0"/>
              <a:ea typeface="Aptos" panose="020B0004020202020204" pitchFamily="34" charset="0"/>
              <a:cs typeface="Calibri" panose="020F0502020204030204" pitchFamily="34" charset="0"/>
            </a:endParaRPr>
          </a:p>
          <a:p>
            <a:endParaRPr lang="en-GB" sz="800" b="1" kern="100" dirty="0">
              <a:latin typeface="Calibri" panose="020F0502020204030204" pitchFamily="34" charset="0"/>
              <a:ea typeface="Aptos" panose="020B0004020202020204" pitchFamily="34" charset="0"/>
              <a:cs typeface="Calibri" panose="020F0502020204030204" pitchFamily="34" charset="0"/>
            </a:endParaRPr>
          </a:p>
          <a:p>
            <a:pPr marL="0" indent="0">
              <a:buNone/>
            </a:pPr>
            <a:endParaRPr lang="en-US" sz="800" dirty="0"/>
          </a:p>
        </p:txBody>
      </p:sp>
    </p:spTree>
    <p:extLst>
      <p:ext uri="{BB962C8B-B14F-4D97-AF65-F5344CB8AC3E}">
        <p14:creationId xmlns:p14="http://schemas.microsoft.com/office/powerpoint/2010/main" val="408078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Aptos" panose="02110004020202020204"/>
            </a:endParaRPr>
          </a:p>
        </p:txBody>
      </p:sp>
      <p:pic>
        <p:nvPicPr>
          <p:cNvPr id="7" name="Content Placeholder 6">
            <a:extLst>
              <a:ext uri="{FF2B5EF4-FFF2-40B4-BE49-F238E27FC236}">
                <a16:creationId xmlns:a16="http://schemas.microsoft.com/office/drawing/2014/main" id="{1261A4DD-E9DB-FFF6-3FCF-1680C68163C4}"/>
              </a:ext>
            </a:extLst>
          </p:cNvPr>
          <p:cNvPicPr>
            <a:picLocks noChangeAspect="1"/>
          </p:cNvPicPr>
          <p:nvPr/>
        </p:nvPicPr>
        <p:blipFill>
          <a:blip r:embed="rId2" cstate="screen">
            <a:extLst>
              <a:ext uri="{28A0092B-C50C-407E-A947-70E740481C1C}">
                <a14:useLocalDpi xmlns:a14="http://schemas.microsoft.com/office/drawing/2010/main"/>
              </a:ext>
            </a:extLst>
          </a:blip>
          <a:srcRect r="-1" b="-1"/>
          <a:stretch/>
        </p:blipFill>
        <p:spPr>
          <a:xfrm>
            <a:off x="1" y="857257"/>
            <a:ext cx="7252232" cy="5143493"/>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857250"/>
            <a:ext cx="5300234"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Aptos" panose="02110004020202020204"/>
            </a:endParaRPr>
          </a:p>
        </p:txBody>
      </p:sp>
      <p:sp>
        <p:nvSpPr>
          <p:cNvPr id="5" name="Title 4">
            <a:extLst>
              <a:ext uri="{FF2B5EF4-FFF2-40B4-BE49-F238E27FC236}">
                <a16:creationId xmlns:a16="http://schemas.microsoft.com/office/drawing/2014/main" id="{0096B605-CF72-3351-D6E0-F4A0AA678E4A}"/>
              </a:ext>
            </a:extLst>
          </p:cNvPr>
          <p:cNvSpPr>
            <a:spLocks noGrp="1"/>
          </p:cNvSpPr>
          <p:nvPr>
            <p:ph type="title"/>
          </p:nvPr>
        </p:nvSpPr>
        <p:spPr>
          <a:xfrm>
            <a:off x="5648708" y="1131094"/>
            <a:ext cx="2866642" cy="1424934"/>
          </a:xfrm>
        </p:spPr>
        <p:txBody>
          <a:bodyPr>
            <a:normAutofit fontScale="90000"/>
          </a:bodyPr>
          <a:lstStyle/>
          <a:p>
            <a:pPr algn="ctr"/>
            <a:r>
              <a:rPr lang="en-US" b="1" dirty="0">
                <a:solidFill>
                  <a:srgbClr val="0070C0"/>
                </a:solidFill>
                <a:latin typeface="Calibri" panose="020F0502020204030204" pitchFamily="34" charset="0"/>
                <a:cs typeface="Calibri" panose="020F0502020204030204" pitchFamily="34" charset="0"/>
              </a:rPr>
              <a:t>1. WELCOME to St Peter’s PPG!</a:t>
            </a:r>
          </a:p>
        </p:txBody>
      </p:sp>
      <p:sp>
        <p:nvSpPr>
          <p:cNvPr id="11" name="Content Placeholder 10">
            <a:extLst>
              <a:ext uri="{FF2B5EF4-FFF2-40B4-BE49-F238E27FC236}">
                <a16:creationId xmlns:a16="http://schemas.microsoft.com/office/drawing/2014/main" id="{397610B8-7192-1309-7064-5B09F223CF68}"/>
              </a:ext>
            </a:extLst>
          </p:cNvPr>
          <p:cNvSpPr>
            <a:spLocks noGrp="1"/>
          </p:cNvSpPr>
          <p:nvPr>
            <p:ph idx="1"/>
          </p:nvPr>
        </p:nvSpPr>
        <p:spPr>
          <a:xfrm>
            <a:off x="5648708" y="2829864"/>
            <a:ext cx="3346851" cy="3006115"/>
          </a:xfrm>
        </p:spPr>
        <p:txBody>
          <a:bodyPr>
            <a:normAutofit fontScale="70000" lnSpcReduction="20000"/>
          </a:bodyPr>
          <a:lstStyle/>
          <a:p>
            <a:pPr marL="0" indent="0" algn="ctr">
              <a:lnSpc>
                <a:spcPct val="115000"/>
              </a:lnSpc>
              <a:spcAft>
                <a:spcPts val="600"/>
              </a:spcAft>
              <a:buNone/>
            </a:pPr>
            <a:r>
              <a:rPr lang="en-GB" sz="1725" b="1" u="sng" kern="100" dirty="0">
                <a:latin typeface="Calibri" panose="020F0502020204030204" pitchFamily="34" charset="0"/>
                <a:ea typeface="Aptos" panose="020B0004020202020204" pitchFamily="34" charset="0"/>
                <a:cs typeface="Calibri" panose="020F0502020204030204" pitchFamily="34" charset="0"/>
              </a:rPr>
              <a:t>PPG Committee – Who are we? What do we do?</a:t>
            </a:r>
            <a:endParaRPr lang="en-GB" sz="1725" kern="100" dirty="0">
              <a:latin typeface="Calibri" panose="020F0502020204030204" pitchFamily="34" charset="0"/>
              <a:ea typeface="Aptos" panose="020B0004020202020204" pitchFamily="34" charset="0"/>
              <a:cs typeface="Calibri" panose="020F0502020204030204" pitchFamily="34" charset="0"/>
            </a:endParaRPr>
          </a:p>
          <a:p>
            <a:pPr marL="257175" indent="-257175">
              <a:lnSpc>
                <a:spcPct val="115000"/>
              </a:lnSpc>
              <a:buFont typeface="Symbol" pitchFamily="2" charset="2"/>
              <a:buChar char=""/>
            </a:pPr>
            <a:r>
              <a:rPr lang="en-GB" sz="172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Chairperson</a:t>
            </a:r>
            <a:r>
              <a:rPr lang="en-GB" sz="1725"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(chairs the PPG Meetings):  </a:t>
            </a:r>
            <a:r>
              <a:rPr lang="en-GB" sz="172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Joanne Smith</a:t>
            </a:r>
            <a:endParaRPr lang="en-GB" sz="1725" kern="100" dirty="0">
              <a:latin typeface="Calibri" panose="020F0502020204030204" pitchFamily="34" charset="0"/>
              <a:ea typeface="Aptos" panose="020B0004020202020204" pitchFamily="34" charset="0"/>
              <a:cs typeface="Calibri" panose="020F0502020204030204" pitchFamily="34" charset="0"/>
            </a:endParaRPr>
          </a:p>
          <a:p>
            <a:pPr marL="257175" indent="-257175">
              <a:lnSpc>
                <a:spcPct val="115000"/>
              </a:lnSpc>
              <a:buFont typeface="Symbol" pitchFamily="2" charset="2"/>
              <a:buChar char=""/>
            </a:pPr>
            <a:r>
              <a:rPr lang="en-GB" sz="172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Vice Chair </a:t>
            </a:r>
            <a:r>
              <a:rPr lang="en-GB" sz="1725"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(assists the chair and steps in when the chair is unavailable</a:t>
            </a:r>
            <a:r>
              <a:rPr lang="en-GB" sz="172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Phillip Faithfull</a:t>
            </a:r>
            <a:endParaRPr lang="en-GB" sz="1725" kern="100" dirty="0">
              <a:latin typeface="Calibri" panose="020F0502020204030204" pitchFamily="34" charset="0"/>
              <a:ea typeface="Aptos" panose="020B0004020202020204" pitchFamily="34" charset="0"/>
              <a:cs typeface="Calibri" panose="020F0502020204030204" pitchFamily="34" charset="0"/>
            </a:endParaRPr>
          </a:p>
          <a:p>
            <a:pPr marL="257175" indent="-257175">
              <a:lnSpc>
                <a:spcPct val="115000"/>
              </a:lnSpc>
              <a:buFont typeface="Symbol" pitchFamily="2" charset="2"/>
              <a:buChar char=""/>
            </a:pPr>
            <a:r>
              <a:rPr lang="en-GB" sz="172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Secretary </a:t>
            </a:r>
            <a:r>
              <a:rPr lang="en-GB" sz="1725"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(minutes meetings and supports the administrative work of the committee)</a:t>
            </a:r>
            <a:r>
              <a:rPr lang="en-GB" sz="172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role vacant</a:t>
            </a:r>
            <a:endParaRPr lang="en-GB" sz="1725" kern="100" dirty="0">
              <a:latin typeface="Calibri" panose="020F0502020204030204" pitchFamily="34" charset="0"/>
              <a:ea typeface="Aptos" panose="020B0004020202020204" pitchFamily="34" charset="0"/>
              <a:cs typeface="Calibri" panose="020F0502020204030204" pitchFamily="34" charset="0"/>
            </a:endParaRPr>
          </a:p>
          <a:p>
            <a:pPr marL="257175" indent="-257175">
              <a:lnSpc>
                <a:spcPct val="115000"/>
              </a:lnSpc>
              <a:buFont typeface="Symbol" pitchFamily="2" charset="2"/>
              <a:buChar char=""/>
            </a:pPr>
            <a:r>
              <a:rPr lang="en-GB" sz="1725" b="1" kern="100" dirty="0">
                <a:latin typeface="Calibri" panose="020F0502020204030204" pitchFamily="34" charset="0"/>
                <a:ea typeface="Aptos" panose="020B0004020202020204" pitchFamily="34" charset="0"/>
                <a:cs typeface="Calibri" panose="020F0502020204030204" pitchFamily="34" charset="0"/>
              </a:rPr>
              <a:t>Committee Support Member </a:t>
            </a:r>
            <a:r>
              <a:rPr lang="en-GB" sz="1725" kern="100" dirty="0">
                <a:latin typeface="Calibri" panose="020F0502020204030204" pitchFamily="34" charset="0"/>
                <a:ea typeface="Aptos" panose="020B0004020202020204" pitchFamily="34" charset="0"/>
                <a:cs typeface="Calibri" panose="020F0502020204030204" pitchFamily="34" charset="0"/>
              </a:rPr>
              <a:t>(supports the wider work of the committee): </a:t>
            </a:r>
            <a:r>
              <a:rPr lang="en-GB" sz="1725" b="1" kern="100" dirty="0">
                <a:latin typeface="Calibri" panose="020F0502020204030204" pitchFamily="34" charset="0"/>
                <a:ea typeface="Aptos" panose="020B0004020202020204" pitchFamily="34" charset="0"/>
                <a:cs typeface="Calibri" panose="020F0502020204030204" pitchFamily="34" charset="0"/>
              </a:rPr>
              <a:t>Suzanne Hay</a:t>
            </a:r>
          </a:p>
          <a:p>
            <a:pPr marL="257175" indent="-257175">
              <a:lnSpc>
                <a:spcPct val="115000"/>
              </a:lnSpc>
              <a:buFont typeface="Symbol" pitchFamily="2" charset="2"/>
              <a:buChar char=""/>
            </a:pPr>
            <a:r>
              <a:rPr lang="en-GB" sz="172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IT and Communications Lead </a:t>
            </a:r>
            <a:r>
              <a:rPr lang="en-GB" sz="1725"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(assist with the communication needs of the committee):</a:t>
            </a:r>
            <a:r>
              <a:rPr lang="en-GB" sz="1725"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GB" sz="1700" b="1" dirty="0">
                <a:latin typeface="Calibri" panose="020F0502020204030204" pitchFamily="34" charset="0"/>
                <a:cs typeface="Calibri" panose="020F0502020204030204" pitchFamily="34" charset="0"/>
              </a:rPr>
              <a:t>Michael Collett </a:t>
            </a:r>
            <a:endParaRPr lang="en-GB" sz="1725" kern="100" dirty="0">
              <a:latin typeface="Calibri" panose="020F0502020204030204" pitchFamily="34" charset="0"/>
              <a:ea typeface="Aptos" panose="020B0004020202020204" pitchFamily="34" charset="0"/>
              <a:cs typeface="Calibri" panose="020F0502020204030204" pitchFamily="34" charset="0"/>
            </a:endParaRPr>
          </a:p>
          <a:p>
            <a:pPr marL="0" indent="0">
              <a:buNone/>
            </a:pPr>
            <a:endParaRPr lang="en-US" sz="1500" dirty="0"/>
          </a:p>
        </p:txBody>
      </p:sp>
    </p:spTree>
    <p:extLst>
      <p:ext uri="{BB962C8B-B14F-4D97-AF65-F5344CB8AC3E}">
        <p14:creationId xmlns:p14="http://schemas.microsoft.com/office/powerpoint/2010/main" val="702804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0" name="Rectangle 13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91" y="1119031"/>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F39971-C036-97AD-3E4D-3B367CE9C7D2}"/>
              </a:ext>
            </a:extLst>
          </p:cNvPr>
          <p:cNvSpPr>
            <a:spLocks noGrp="1"/>
          </p:cNvSpPr>
          <p:nvPr>
            <p:ph type="title"/>
          </p:nvPr>
        </p:nvSpPr>
        <p:spPr>
          <a:xfrm>
            <a:off x="878305" y="1396686"/>
            <a:ext cx="2430380" cy="4064628"/>
          </a:xfrm>
        </p:spPr>
        <p:txBody>
          <a:bodyPr vert="horz" lIns="91440" tIns="45720" rIns="91440" bIns="45720" rtlCol="0" anchor="ctr">
            <a:normAutofit/>
          </a:bodyPr>
          <a:lstStyle/>
          <a:p>
            <a:pPr defTabSz="914400"/>
            <a:r>
              <a:rPr lang="en-US" sz="4400" kern="1200">
                <a:solidFill>
                  <a:srgbClr val="FFFFFF"/>
                </a:solidFill>
                <a:latin typeface="+mj-lt"/>
                <a:ea typeface="+mj-ea"/>
                <a:cs typeface="+mj-cs"/>
              </a:rPr>
              <a:t>7. AOB</a:t>
            </a:r>
          </a:p>
        </p:txBody>
      </p:sp>
      <p:sp>
        <p:nvSpPr>
          <p:cNvPr id="139" name="Arc 13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6512790" y="941148"/>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1" name="Oval 14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536" y="4780992"/>
            <a:ext cx="409575"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0" name="Content Placeholder 4">
            <a:extLst>
              <a:ext uri="{FF2B5EF4-FFF2-40B4-BE49-F238E27FC236}">
                <a16:creationId xmlns:a16="http://schemas.microsoft.com/office/drawing/2014/main" id="{244EC392-E384-900C-1865-666747BFE382}"/>
              </a:ext>
            </a:extLst>
          </p:cNvPr>
          <p:cNvSpPr>
            <a:spLocks noGrp="1"/>
          </p:cNvSpPr>
          <p:nvPr>
            <p:ph sz="half" idx="1"/>
          </p:nvPr>
        </p:nvSpPr>
        <p:spPr>
          <a:xfrm>
            <a:off x="4027614" y="1526033"/>
            <a:ext cx="4152298" cy="3935281"/>
          </a:xfrm>
        </p:spPr>
        <p:txBody>
          <a:bodyPr vert="horz" lIns="91440" tIns="45720" rIns="91440" bIns="45720" rtlCol="0">
            <a:normAutofit/>
          </a:bodyPr>
          <a:lstStyle/>
          <a:p>
            <a:pPr marL="171450" lvl="1" indent="-228600" defTabSz="914400"/>
            <a:endParaRPr lang="en-US" b="1"/>
          </a:p>
          <a:p>
            <a:pPr marL="0" indent="-228600" defTabSz="914400"/>
            <a:r>
              <a:rPr lang="en-US" b="1"/>
              <a:t>Next PPG meeting: October (date tbc)</a:t>
            </a:r>
            <a:endParaRPr lang="en-US"/>
          </a:p>
        </p:txBody>
      </p:sp>
    </p:spTree>
    <p:extLst>
      <p:ext uri="{BB962C8B-B14F-4D97-AF65-F5344CB8AC3E}">
        <p14:creationId xmlns:p14="http://schemas.microsoft.com/office/powerpoint/2010/main" val="3542387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475EE7-1EF9-A7F1-B10F-95F49E1B9ECE}"/>
              </a:ext>
            </a:extLst>
          </p:cNvPr>
          <p:cNvSpPr>
            <a:spLocks noGrp="1"/>
          </p:cNvSpPr>
          <p:nvPr>
            <p:ph type="title"/>
          </p:nvPr>
        </p:nvSpPr>
        <p:spPr>
          <a:xfrm>
            <a:off x="350041" y="586855"/>
            <a:ext cx="2401025" cy="3387497"/>
          </a:xfrm>
        </p:spPr>
        <p:txBody>
          <a:bodyPr anchor="b">
            <a:normAutofit/>
          </a:bodyPr>
          <a:lstStyle/>
          <a:p>
            <a:pPr algn="r"/>
            <a:r>
              <a:rPr lang="en-US" sz="3500">
                <a:solidFill>
                  <a:srgbClr val="FFFFFF"/>
                </a:solidFill>
                <a:latin typeface="Calibri" panose="020F0502020204030204" pitchFamily="34" charset="0"/>
                <a:cs typeface="Calibri" panose="020F0502020204030204" pitchFamily="34" charset="0"/>
              </a:rPr>
              <a:t>What is </a:t>
            </a:r>
            <a:br>
              <a:rPr lang="en-US" sz="3500">
                <a:solidFill>
                  <a:srgbClr val="FFFFFF"/>
                </a:solidFill>
                <a:latin typeface="Calibri" panose="020F0502020204030204" pitchFamily="34" charset="0"/>
                <a:cs typeface="Calibri" panose="020F0502020204030204" pitchFamily="34" charset="0"/>
              </a:rPr>
            </a:br>
            <a:r>
              <a:rPr lang="en-US" sz="3500">
                <a:solidFill>
                  <a:srgbClr val="FFFFFF"/>
                </a:solidFill>
                <a:latin typeface="Calibri" panose="020F0502020204030204" pitchFamily="34" charset="0"/>
                <a:cs typeface="Calibri" panose="020F0502020204030204" pitchFamily="34" charset="0"/>
              </a:rPr>
              <a:t>the PPG?</a:t>
            </a:r>
            <a:br>
              <a:rPr lang="en-US" sz="3500">
                <a:solidFill>
                  <a:srgbClr val="FFFFFF"/>
                </a:solidFill>
                <a:latin typeface="Calibri" panose="020F0502020204030204" pitchFamily="34" charset="0"/>
                <a:cs typeface="Calibri" panose="020F0502020204030204" pitchFamily="34" charset="0"/>
              </a:rPr>
            </a:br>
            <a:endParaRPr lang="en-US" sz="3500">
              <a:solidFill>
                <a:srgbClr val="FFFFFF"/>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5BDA4DAB-D73C-9423-19AA-F31DE9CC9962}"/>
              </a:ext>
            </a:extLst>
          </p:cNvPr>
          <p:cNvSpPr>
            <a:spLocks noGrp="1"/>
          </p:cNvSpPr>
          <p:nvPr>
            <p:ph idx="1"/>
          </p:nvPr>
        </p:nvSpPr>
        <p:spPr>
          <a:xfrm>
            <a:off x="3607694" y="284205"/>
            <a:ext cx="4881398" cy="6227805"/>
          </a:xfrm>
        </p:spPr>
        <p:txBody>
          <a:bodyPr anchor="ctr">
            <a:normAutofit lnSpcReduction="10000"/>
          </a:bodyPr>
          <a:lstStyle/>
          <a:p>
            <a:pPr marL="0" indent="0">
              <a:buNone/>
            </a:pPr>
            <a:endParaRPr lang="en-GB" sz="1400" b="1" kern="100" dirty="0">
              <a:latin typeface="Calibri" panose="020F0502020204030204" pitchFamily="34" charset="0"/>
              <a:ea typeface="Aptos" panose="020B0004020202020204" pitchFamily="34" charset="0"/>
              <a:cs typeface="Calibri" panose="020F0502020204030204" pitchFamily="34" charset="0"/>
            </a:endParaRPr>
          </a:p>
          <a:p>
            <a:r>
              <a:rPr lang="en-GB" sz="1800" b="1" kern="100" dirty="0">
                <a:latin typeface="Calibri" panose="020F0502020204030204" pitchFamily="34" charset="0"/>
                <a:ea typeface="Aptos" panose="020B0004020202020204" pitchFamily="34" charset="0"/>
                <a:cs typeface="Calibri" panose="020F0502020204030204" pitchFamily="34" charset="0"/>
              </a:rPr>
              <a:t>Members of the Patient Participation Group (PPG) are volunteers who support and influence healthcare at St Peter’s Health Centre by offering the patient’s perspective’ and acting as a ‘Critical Friend’. We work with the health centre to help find new ways of developing and improving services they provide.</a:t>
            </a:r>
          </a:p>
          <a:p>
            <a:pPr marL="0" indent="0">
              <a:buNone/>
            </a:pPr>
            <a:r>
              <a:rPr lang="en-GB" sz="1800" b="1" kern="100" dirty="0">
                <a:latin typeface="Calibri" panose="020F0502020204030204" pitchFamily="34" charset="0"/>
                <a:ea typeface="Aptos" panose="020B0004020202020204" pitchFamily="34" charset="0"/>
                <a:cs typeface="Calibri" panose="020F0502020204030204" pitchFamily="34" charset="0"/>
              </a:rPr>
              <a:t> </a:t>
            </a:r>
          </a:p>
          <a:p>
            <a:r>
              <a:rPr lang="en-GB" sz="1800" b="1" kern="100" dirty="0">
                <a:solidFill>
                  <a:srgbClr val="FF0000"/>
                </a:solidFill>
                <a:ea typeface="Aptos" panose="020B0004020202020204" pitchFamily="34" charset="0"/>
              </a:rPr>
              <a:t>The PPG will not deal with personal medical issues or complaints, as there are already well-established procedures that deal with these already in place.</a:t>
            </a:r>
          </a:p>
          <a:p>
            <a:pPr marL="0" indent="0">
              <a:buNone/>
            </a:pPr>
            <a:endParaRPr lang="en-GB" sz="1800" b="1" kern="100" dirty="0">
              <a:ea typeface="Aptos" panose="020B0004020202020204" pitchFamily="34" charset="0"/>
            </a:endParaRPr>
          </a:p>
          <a:p>
            <a:r>
              <a:rPr lang="en-GB" sz="1800" b="1" kern="100" dirty="0">
                <a:latin typeface="Calibri" panose="020F0502020204030204" pitchFamily="34" charset="0"/>
                <a:ea typeface="Aptos" panose="020B0004020202020204" pitchFamily="34" charset="0"/>
                <a:cs typeface="Calibri" panose="020F0502020204030204" pitchFamily="34" charset="0"/>
              </a:rPr>
              <a:t>The PPG group aims to meet three times a year to provide input and feedback into the development of services at the surgery and to discuss any related activities.</a:t>
            </a:r>
          </a:p>
          <a:p>
            <a:pPr marL="0" indent="0">
              <a:buNone/>
            </a:pPr>
            <a:endParaRPr lang="en-GB" sz="1800" b="1" kern="100" dirty="0">
              <a:latin typeface="Calibri" panose="020F0502020204030204" pitchFamily="34" charset="0"/>
              <a:ea typeface="Aptos" panose="020B0004020202020204" pitchFamily="34" charset="0"/>
              <a:cs typeface="Calibri" panose="020F0502020204030204" pitchFamily="34" charset="0"/>
            </a:endParaRPr>
          </a:p>
          <a:p>
            <a:r>
              <a:rPr lang="en-GB" sz="1800" b="1" kern="100" dirty="0">
                <a:latin typeface="Calibri" panose="020F0502020204030204" pitchFamily="34" charset="0"/>
                <a:ea typeface="Aptos" panose="020B0004020202020204" pitchFamily="34" charset="0"/>
                <a:cs typeface="Calibri" panose="020F0502020204030204" pitchFamily="34" charset="0"/>
              </a:rPr>
              <a:t>The Committee meets in-between to discuss with the leadership team at the practice, matters relating to the surgery, and for us to work together constructively to improve services</a:t>
            </a:r>
          </a:p>
          <a:p>
            <a:endParaRPr lang="en-GB" sz="1400" b="1" kern="100" dirty="0">
              <a:latin typeface="Calibri" panose="020F0502020204030204" pitchFamily="34" charset="0"/>
              <a:ea typeface="Aptos" panose="020B0004020202020204" pitchFamily="34" charset="0"/>
              <a:cs typeface="Calibri" panose="020F0502020204030204" pitchFamily="34" charset="0"/>
            </a:endParaRPr>
          </a:p>
          <a:p>
            <a:pPr marL="0" indent="0">
              <a:buNone/>
            </a:pPr>
            <a:endParaRPr lang="en-US" sz="1400" dirty="0"/>
          </a:p>
        </p:txBody>
      </p:sp>
    </p:spTree>
    <p:extLst>
      <p:ext uri="{BB962C8B-B14F-4D97-AF65-F5344CB8AC3E}">
        <p14:creationId xmlns:p14="http://schemas.microsoft.com/office/powerpoint/2010/main" val="2910289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F4A93-DA1B-65A7-6040-AB40A1AF8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5B8E3-9C57-A162-B300-3B1EDE0C541B}"/>
              </a:ext>
            </a:extLst>
          </p:cNvPr>
          <p:cNvSpPr>
            <a:spLocks noGrp="1"/>
          </p:cNvSpPr>
          <p:nvPr>
            <p:ph type="title"/>
          </p:nvPr>
        </p:nvSpPr>
        <p:spPr>
          <a:xfrm>
            <a:off x="142874" y="54660"/>
            <a:ext cx="8525638" cy="970582"/>
          </a:xfrm>
        </p:spPr>
        <p:txBody>
          <a:bodyPr/>
          <a:lstStyle/>
          <a:p>
            <a:pPr algn="ctr"/>
            <a:r>
              <a:rPr lang="en-US" b="1" dirty="0"/>
              <a:t>5. Information about St Peter’s PPG</a:t>
            </a:r>
          </a:p>
        </p:txBody>
      </p:sp>
      <p:pic>
        <p:nvPicPr>
          <p:cNvPr id="11" name="Content Placeholder 10">
            <a:extLst>
              <a:ext uri="{FF2B5EF4-FFF2-40B4-BE49-F238E27FC236}">
                <a16:creationId xmlns:a16="http://schemas.microsoft.com/office/drawing/2014/main" id="{1FCBB53F-F0C2-1192-D60F-ECA21B25443E}"/>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725591" y="986242"/>
            <a:ext cx="4275535" cy="2278049"/>
          </a:xfrm>
          <a:prstGeom prst="rect">
            <a:avLst/>
          </a:prstGeom>
        </p:spPr>
      </p:pic>
      <p:pic>
        <p:nvPicPr>
          <p:cNvPr id="10" name="Content Placeholder 9">
            <a:extLst>
              <a:ext uri="{FF2B5EF4-FFF2-40B4-BE49-F238E27FC236}">
                <a16:creationId xmlns:a16="http://schemas.microsoft.com/office/drawing/2014/main" id="{ABA1B507-4B19-C465-F144-59539DA26AFF}"/>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403058" y="2393697"/>
            <a:ext cx="3886200" cy="2070607"/>
          </a:xfrm>
          <a:prstGeom prst="rect">
            <a:avLst/>
          </a:prstGeom>
        </p:spPr>
      </p:pic>
      <p:pic>
        <p:nvPicPr>
          <p:cNvPr id="12" name="Picture 11">
            <a:extLst>
              <a:ext uri="{FF2B5EF4-FFF2-40B4-BE49-F238E27FC236}">
                <a16:creationId xmlns:a16="http://schemas.microsoft.com/office/drawing/2014/main" id="{6C025BE7-6C38-CFA2-E007-6DFEB5C80C8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25591" y="3568456"/>
            <a:ext cx="4275536" cy="2264303"/>
          </a:xfrm>
          <a:prstGeom prst="rect">
            <a:avLst/>
          </a:prstGeom>
        </p:spPr>
      </p:pic>
      <p:sp>
        <p:nvSpPr>
          <p:cNvPr id="14" name="TextBox 13">
            <a:extLst>
              <a:ext uri="{FF2B5EF4-FFF2-40B4-BE49-F238E27FC236}">
                <a16:creationId xmlns:a16="http://schemas.microsoft.com/office/drawing/2014/main" id="{FFDBF7F8-0882-8717-1CB8-0111CC74827D}"/>
              </a:ext>
            </a:extLst>
          </p:cNvPr>
          <p:cNvSpPr txBox="1"/>
          <p:nvPr/>
        </p:nvSpPr>
        <p:spPr>
          <a:xfrm>
            <a:off x="142873" y="4768469"/>
            <a:ext cx="4575572" cy="738664"/>
          </a:xfrm>
          <a:prstGeom prst="rect">
            <a:avLst/>
          </a:prstGeom>
          <a:noFill/>
        </p:spPr>
        <p:txBody>
          <a:bodyPr wrap="square">
            <a:spAutoFit/>
          </a:bodyPr>
          <a:lstStyle/>
          <a:p>
            <a:pPr defTabSz="685800"/>
            <a:r>
              <a:rPr lang="en-US" sz="1050" dirty="0">
                <a:solidFill>
                  <a:prstClr val="black"/>
                </a:solidFill>
                <a:latin typeface="Aptos" panose="02110004020202020204"/>
                <a:hlinkClick r:id="rId5"/>
              </a:rPr>
              <a:t>https://www.stpetersmedicalcentre.co.uk/</a:t>
            </a:r>
          </a:p>
          <a:p>
            <a:pPr defTabSz="685800"/>
            <a:endParaRPr lang="en-US" sz="1050" dirty="0">
              <a:solidFill>
                <a:prstClr val="black"/>
              </a:solidFill>
              <a:latin typeface="Aptos" panose="02110004020202020204"/>
              <a:hlinkClick r:id="rId5"/>
            </a:endParaRPr>
          </a:p>
          <a:p>
            <a:pPr defTabSz="685800"/>
            <a:endParaRPr lang="en-US" sz="1050" dirty="0">
              <a:solidFill>
                <a:prstClr val="black"/>
              </a:solidFill>
              <a:latin typeface="Aptos" panose="02110004020202020204"/>
              <a:hlinkClick r:id="rId5"/>
            </a:endParaRPr>
          </a:p>
          <a:p>
            <a:pPr defTabSz="685800"/>
            <a:endParaRPr lang="en-US" sz="1050" dirty="0">
              <a:solidFill>
                <a:prstClr val="black"/>
              </a:solidFill>
              <a:latin typeface="Aptos" panose="02110004020202020204"/>
            </a:endParaRPr>
          </a:p>
        </p:txBody>
      </p:sp>
      <p:sp>
        <p:nvSpPr>
          <p:cNvPr id="16" name="TextBox 15">
            <a:extLst>
              <a:ext uri="{FF2B5EF4-FFF2-40B4-BE49-F238E27FC236}">
                <a16:creationId xmlns:a16="http://schemas.microsoft.com/office/drawing/2014/main" id="{C9B1927F-C27B-1B4A-0D10-42D8DD731CAE}"/>
              </a:ext>
            </a:extLst>
          </p:cNvPr>
          <p:cNvSpPr txBox="1"/>
          <p:nvPr/>
        </p:nvSpPr>
        <p:spPr>
          <a:xfrm>
            <a:off x="4718445" y="3269212"/>
            <a:ext cx="4597566" cy="415498"/>
          </a:xfrm>
          <a:prstGeom prst="rect">
            <a:avLst/>
          </a:prstGeom>
          <a:noFill/>
        </p:spPr>
        <p:txBody>
          <a:bodyPr wrap="square">
            <a:spAutoFit/>
          </a:bodyPr>
          <a:lstStyle/>
          <a:p>
            <a:pPr defTabSz="685800"/>
            <a:r>
              <a:rPr lang="en-US" sz="1050" dirty="0">
                <a:solidFill>
                  <a:prstClr val="black"/>
                </a:solidFill>
                <a:latin typeface="Aptos" panose="02110004020202020204"/>
                <a:hlinkClick r:id="rId5"/>
              </a:rPr>
              <a:t>https://www.stpetersmedicalcentre.co.uk/patient-participation-group</a:t>
            </a:r>
            <a:endParaRPr lang="en-US" sz="1050" dirty="0">
              <a:solidFill>
                <a:prstClr val="black"/>
              </a:solidFill>
              <a:latin typeface="Aptos" panose="02110004020202020204"/>
            </a:endParaRPr>
          </a:p>
          <a:p>
            <a:pPr defTabSz="685800"/>
            <a:endParaRPr lang="en-US" sz="1050" dirty="0">
              <a:solidFill>
                <a:prstClr val="black"/>
              </a:solidFill>
              <a:latin typeface="Aptos" panose="02110004020202020204"/>
            </a:endParaRPr>
          </a:p>
        </p:txBody>
      </p:sp>
    </p:spTree>
    <p:extLst>
      <p:ext uri="{BB962C8B-B14F-4D97-AF65-F5344CB8AC3E}">
        <p14:creationId xmlns:p14="http://schemas.microsoft.com/office/powerpoint/2010/main" val="1520639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36136" y="1336710"/>
            <a:ext cx="6858000" cy="418458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88181" y="1092216"/>
            <a:ext cx="6346209" cy="418206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33933" y="3515977"/>
            <a:ext cx="2501979" cy="418206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76002" y="1496845"/>
            <a:ext cx="6858001" cy="3864309"/>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277" y="1668285"/>
            <a:ext cx="4318303" cy="323872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B0DD38-BFD4-0769-D2AA-E02C2878BCE7}"/>
              </a:ext>
            </a:extLst>
          </p:cNvPr>
          <p:cNvSpPr>
            <a:spLocks noGrp="1"/>
          </p:cNvSpPr>
          <p:nvPr>
            <p:ph type="title"/>
          </p:nvPr>
        </p:nvSpPr>
        <p:spPr>
          <a:xfrm>
            <a:off x="619797" y="586855"/>
            <a:ext cx="3172575" cy="3387497"/>
          </a:xfrm>
        </p:spPr>
        <p:txBody>
          <a:bodyPr vert="horz" lIns="91440" tIns="45720" rIns="91440" bIns="45720" rtlCol="0" anchor="b">
            <a:normAutofit/>
          </a:bodyPr>
          <a:lstStyle/>
          <a:p>
            <a:pPr algn="r" defTabSz="914400"/>
            <a:r>
              <a:rPr lang="en-US" sz="3500" kern="1200">
                <a:solidFill>
                  <a:srgbClr val="FFFFFF"/>
                </a:solidFill>
                <a:latin typeface="+mj-lt"/>
                <a:ea typeface="+mj-ea"/>
                <a:cs typeface="+mj-cs"/>
              </a:rPr>
              <a:t>Matters Arising</a:t>
            </a:r>
          </a:p>
        </p:txBody>
      </p:sp>
      <p:sp>
        <p:nvSpPr>
          <p:cNvPr id="52" name="Content Placeholder 2">
            <a:extLst>
              <a:ext uri="{FF2B5EF4-FFF2-40B4-BE49-F238E27FC236}">
                <a16:creationId xmlns:a16="http://schemas.microsoft.com/office/drawing/2014/main" id="{53DD7AB8-B3D8-44FA-20B9-6E26289085C9}"/>
              </a:ext>
            </a:extLst>
          </p:cNvPr>
          <p:cNvSpPr>
            <a:spLocks noGrp="1"/>
          </p:cNvSpPr>
          <p:nvPr>
            <p:ph sz="half" idx="1"/>
          </p:nvPr>
        </p:nvSpPr>
        <p:spPr>
          <a:xfrm>
            <a:off x="4877368" y="649480"/>
            <a:ext cx="3646835" cy="5546047"/>
          </a:xfrm>
        </p:spPr>
        <p:txBody>
          <a:bodyPr vert="horz" lIns="91440" tIns="45720" rIns="91440" bIns="45720" rtlCol="0" anchor="ctr">
            <a:normAutofit/>
          </a:bodyPr>
          <a:lstStyle/>
          <a:p>
            <a:pPr marL="342900" lvl="1" indent="-228600" defTabSz="914400"/>
            <a:r>
              <a:rPr lang="en-US" sz="2400" b="1" dirty="0"/>
              <a:t>PPG grant application</a:t>
            </a:r>
          </a:p>
          <a:p>
            <a:pPr marL="342900" lvl="1" indent="-228600" defTabSz="914400"/>
            <a:endParaRPr lang="en-US" sz="2400" b="1" dirty="0"/>
          </a:p>
          <a:p>
            <a:pPr marL="342900" lvl="1" indent="-228600" defTabSz="914400"/>
            <a:r>
              <a:rPr lang="en-US" sz="2400" b="1" dirty="0"/>
              <a:t>Pharmacy First session </a:t>
            </a:r>
          </a:p>
          <a:p>
            <a:pPr marL="342900" lvl="1" indent="-228600" defTabSz="914400"/>
            <a:endParaRPr lang="en-US" sz="2400" b="1" dirty="0"/>
          </a:p>
          <a:p>
            <a:pPr marL="342900" lvl="1" indent="-228600" defTabSz="914400"/>
            <a:r>
              <a:rPr lang="en-US" sz="2400" b="1" dirty="0"/>
              <a:t>Healthy Hearts Event  </a:t>
            </a:r>
          </a:p>
          <a:p>
            <a:pPr marL="0" indent="-228600" defTabSz="914400"/>
            <a:endParaRPr lang="en-US" sz="1700" dirty="0"/>
          </a:p>
        </p:txBody>
      </p:sp>
    </p:spTree>
    <p:extLst>
      <p:ext uri="{BB962C8B-B14F-4D97-AF65-F5344CB8AC3E}">
        <p14:creationId xmlns:p14="http://schemas.microsoft.com/office/powerpoint/2010/main" val="2896654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E1D9B6-17D5-641E-DA5D-CA80A63FAE4D}"/>
              </a:ext>
            </a:extLst>
          </p:cNvPr>
          <p:cNvPicPr>
            <a:picLocks noChangeAspect="1"/>
          </p:cNvPicPr>
          <p:nvPr/>
        </p:nvPicPr>
        <p:blipFill>
          <a:blip r:embed="rId2"/>
          <a:stretch>
            <a:fillRect/>
          </a:stretch>
        </p:blipFill>
        <p:spPr>
          <a:xfrm>
            <a:off x="482600" y="678878"/>
            <a:ext cx="8178799" cy="5500242"/>
          </a:xfrm>
          <a:prstGeom prst="rect">
            <a:avLst/>
          </a:prstGeom>
        </p:spPr>
      </p:pic>
    </p:spTree>
    <p:extLst>
      <p:ext uri="{BB962C8B-B14F-4D97-AF65-F5344CB8AC3E}">
        <p14:creationId xmlns:p14="http://schemas.microsoft.com/office/powerpoint/2010/main" val="2538069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B5812FF-6E59-D0D2-9F72-60CF2F4D79B1}"/>
              </a:ext>
            </a:extLst>
          </p:cNvPr>
          <p:cNvSpPr>
            <a:spLocks noGrp="1"/>
          </p:cNvSpPr>
          <p:nvPr>
            <p:ph sz="half" idx="1"/>
          </p:nvPr>
        </p:nvSpPr>
        <p:spPr>
          <a:xfrm>
            <a:off x="406228" y="1152399"/>
            <a:ext cx="3886200" cy="5384199"/>
          </a:xfrm>
        </p:spPr>
        <p:txBody>
          <a:bodyPr>
            <a:normAutofit fontScale="85000" lnSpcReduction="20000"/>
          </a:bodyPr>
          <a:lstStyle/>
          <a:p>
            <a:pPr marL="0" indent="0">
              <a:buNone/>
            </a:pPr>
            <a:endParaRPr lang="en-GB" sz="2400" dirty="0"/>
          </a:p>
          <a:p>
            <a:pPr marL="457200" lvl="0" indent="-457200">
              <a:buFont typeface="+mj-lt"/>
              <a:buAutoNum type="arabicPeriod"/>
            </a:pPr>
            <a:r>
              <a:rPr lang="en-GB" b="1" dirty="0"/>
              <a:t>Welcome and introductions (Joanne)</a:t>
            </a:r>
            <a:endParaRPr lang="en-GB" dirty="0"/>
          </a:p>
          <a:p>
            <a:pPr lvl="1"/>
            <a:r>
              <a:rPr lang="en-GB" sz="2100" dirty="0"/>
              <a:t>Purpose and scope of PPG</a:t>
            </a:r>
          </a:p>
          <a:p>
            <a:pPr lvl="1"/>
            <a:r>
              <a:rPr lang="en-GB" sz="2100" dirty="0"/>
              <a:t>Agree revised roles</a:t>
            </a:r>
          </a:p>
          <a:p>
            <a:pPr lvl="1"/>
            <a:r>
              <a:rPr lang="en-GB" sz="2100" dirty="0"/>
              <a:t>PPG active committee members /volunteers</a:t>
            </a:r>
          </a:p>
          <a:p>
            <a:pPr marL="457200" indent="-457200">
              <a:buFont typeface="+mj-lt"/>
              <a:buAutoNum type="arabicPeriod"/>
            </a:pPr>
            <a:endParaRPr lang="en-GB" dirty="0"/>
          </a:p>
          <a:p>
            <a:pPr marL="457200" lvl="0" indent="-457200">
              <a:buFont typeface="+mj-lt"/>
              <a:buAutoNum type="arabicPeriod"/>
            </a:pPr>
            <a:r>
              <a:rPr lang="en-GB" b="1" dirty="0"/>
              <a:t>Agree the minutes from 25th February meeting (Joanne)</a:t>
            </a:r>
          </a:p>
          <a:p>
            <a:pPr marL="457200" lvl="0" indent="-457200">
              <a:buFont typeface="+mj-lt"/>
              <a:buAutoNum type="arabicPeriod"/>
            </a:pPr>
            <a:endParaRPr lang="en-GB" dirty="0"/>
          </a:p>
          <a:p>
            <a:pPr marL="457200" lvl="0" indent="-457200">
              <a:buFont typeface="+mj-lt"/>
              <a:buAutoNum type="arabicPeriod"/>
            </a:pPr>
            <a:r>
              <a:rPr lang="en-GB" b="1" dirty="0"/>
              <a:t> Matters Arising/Actions (Joanne &amp; St Peter’s staff)</a:t>
            </a:r>
            <a:endParaRPr lang="en-GB" dirty="0"/>
          </a:p>
          <a:p>
            <a:pPr lvl="1"/>
            <a:r>
              <a:rPr lang="en-GB" sz="2100" dirty="0"/>
              <a:t>PPG grant application</a:t>
            </a:r>
          </a:p>
          <a:p>
            <a:pPr lvl="1"/>
            <a:r>
              <a:rPr lang="en-GB" sz="2100" dirty="0"/>
              <a:t>Pharmacy First session </a:t>
            </a:r>
          </a:p>
          <a:p>
            <a:pPr lvl="1"/>
            <a:r>
              <a:rPr lang="en-GB" sz="2100" dirty="0"/>
              <a:t>Healthy Hearts Event </a:t>
            </a:r>
          </a:p>
          <a:p>
            <a:pPr marL="457200" indent="-457200">
              <a:buFont typeface="+mj-lt"/>
              <a:buAutoNum type="arabicPeriod"/>
            </a:pPr>
            <a:endParaRPr lang="en-GB" dirty="0"/>
          </a:p>
          <a:p>
            <a:pPr marL="457200" lvl="0" indent="-457200">
              <a:buFont typeface="+mj-lt"/>
              <a:buAutoNum type="arabicPeriod"/>
            </a:pPr>
            <a:r>
              <a:rPr lang="en-GB" b="1" dirty="0"/>
              <a:t>St Peter’s update (Dr Jarvis)</a:t>
            </a:r>
            <a:endParaRPr lang="en-GB" dirty="0"/>
          </a:p>
          <a:p>
            <a:pPr lvl="1"/>
            <a:r>
              <a:rPr lang="en-GB" sz="2100" dirty="0"/>
              <a:t>Self appointment link</a:t>
            </a:r>
          </a:p>
          <a:p>
            <a:pPr lvl="1"/>
            <a:r>
              <a:rPr lang="en-GB" sz="2100" dirty="0"/>
              <a:t>Use of Artificial Intelligence (AI)</a:t>
            </a:r>
          </a:p>
          <a:p>
            <a:endParaRPr lang="en-GB" sz="1800" dirty="0"/>
          </a:p>
          <a:p>
            <a:pPr marL="0" indent="0">
              <a:buNone/>
            </a:pPr>
            <a:endParaRPr lang="en-GB" sz="2400" dirty="0"/>
          </a:p>
        </p:txBody>
      </p:sp>
      <p:sp>
        <p:nvSpPr>
          <p:cNvPr id="11" name="Content Placeholder 10">
            <a:extLst>
              <a:ext uri="{FF2B5EF4-FFF2-40B4-BE49-F238E27FC236}">
                <a16:creationId xmlns:a16="http://schemas.microsoft.com/office/drawing/2014/main" id="{DA5A05B4-023B-DA9B-1190-4266187BF1F4}"/>
              </a:ext>
            </a:extLst>
          </p:cNvPr>
          <p:cNvSpPr>
            <a:spLocks noGrp="1"/>
          </p:cNvSpPr>
          <p:nvPr>
            <p:ph sz="half" idx="2"/>
          </p:nvPr>
        </p:nvSpPr>
        <p:spPr>
          <a:xfrm>
            <a:off x="4572000" y="1416459"/>
            <a:ext cx="4178128" cy="4856079"/>
          </a:xfrm>
        </p:spPr>
        <p:txBody>
          <a:bodyPr>
            <a:normAutofit fontScale="85000" lnSpcReduction="20000"/>
          </a:bodyPr>
          <a:lstStyle/>
          <a:p>
            <a:pPr marL="0" lvl="0" indent="0">
              <a:buNone/>
            </a:pPr>
            <a:r>
              <a:rPr lang="en-GB" b="1" dirty="0"/>
              <a:t>5</a:t>
            </a:r>
            <a:r>
              <a:rPr lang="en-GB" sz="2200" b="1" dirty="0"/>
              <a:t>. </a:t>
            </a:r>
            <a:r>
              <a:rPr lang="en-GB" b="1" dirty="0"/>
              <a:t>PPG Updates (Joanne)</a:t>
            </a:r>
            <a:endParaRPr lang="en-GB" dirty="0"/>
          </a:p>
          <a:p>
            <a:pPr lvl="1"/>
            <a:r>
              <a:rPr lang="en-GB" sz="2100" dirty="0"/>
              <a:t>Update from Sussex PPG Network – Robert?</a:t>
            </a:r>
          </a:p>
          <a:p>
            <a:pPr lvl="1"/>
            <a:r>
              <a:rPr lang="en-GB" sz="2100" dirty="0"/>
              <a:t>Menopause Café – Joanne</a:t>
            </a:r>
          </a:p>
          <a:p>
            <a:pPr lvl="1"/>
            <a:r>
              <a:rPr lang="en-GB" sz="2100" dirty="0"/>
              <a:t>Communication System</a:t>
            </a:r>
          </a:p>
          <a:p>
            <a:pPr lvl="1"/>
            <a:r>
              <a:rPr lang="en-GB" sz="2100" dirty="0"/>
              <a:t>Wider staff involvement/support</a:t>
            </a:r>
          </a:p>
          <a:p>
            <a:pPr marL="0" indent="0">
              <a:buNone/>
            </a:pPr>
            <a:r>
              <a:rPr lang="en-GB" b="1" dirty="0"/>
              <a:t> </a:t>
            </a:r>
            <a:endParaRPr lang="en-GB" dirty="0"/>
          </a:p>
          <a:p>
            <a:pPr marL="0" lvl="0" indent="0">
              <a:buNone/>
            </a:pPr>
            <a:r>
              <a:rPr lang="en-GB" b="1" dirty="0"/>
              <a:t>6. Discussion Focus:</a:t>
            </a:r>
            <a:endParaRPr lang="en-GB" dirty="0"/>
          </a:p>
          <a:p>
            <a:pPr lvl="1"/>
            <a:r>
              <a:rPr lang="en-GB" sz="2100" dirty="0"/>
              <a:t>Future Health Education Events</a:t>
            </a:r>
          </a:p>
          <a:p>
            <a:pPr lvl="1"/>
            <a:r>
              <a:rPr lang="en-GB" sz="2100" dirty="0"/>
              <a:t>Widening Community Engagement </a:t>
            </a:r>
          </a:p>
          <a:p>
            <a:pPr marL="0" indent="0">
              <a:buNone/>
            </a:pPr>
            <a:endParaRPr lang="en-GB" dirty="0"/>
          </a:p>
          <a:p>
            <a:pPr marL="0" lvl="0" indent="0">
              <a:buNone/>
            </a:pPr>
            <a:r>
              <a:rPr lang="en-GB" b="1" dirty="0"/>
              <a:t>7. AOB (Joanne)</a:t>
            </a:r>
            <a:endParaRPr lang="en-GB" dirty="0"/>
          </a:p>
          <a:p>
            <a:pPr lvl="1"/>
            <a:r>
              <a:rPr lang="en-GB" sz="2100" dirty="0"/>
              <a:t>Date of next Public Meeting – Oct tbc</a:t>
            </a:r>
          </a:p>
          <a:p>
            <a:pPr marL="0" indent="0">
              <a:buNone/>
            </a:pPr>
            <a:endParaRPr lang="en-GB" sz="2400" dirty="0"/>
          </a:p>
        </p:txBody>
      </p:sp>
      <p:sp>
        <p:nvSpPr>
          <p:cNvPr id="12" name="TextBox 11">
            <a:extLst>
              <a:ext uri="{FF2B5EF4-FFF2-40B4-BE49-F238E27FC236}">
                <a16:creationId xmlns:a16="http://schemas.microsoft.com/office/drawing/2014/main" id="{77DCE2CD-B42D-CC43-3734-70723717BF70}"/>
              </a:ext>
            </a:extLst>
          </p:cNvPr>
          <p:cNvSpPr txBox="1"/>
          <p:nvPr/>
        </p:nvSpPr>
        <p:spPr>
          <a:xfrm>
            <a:off x="3086782" y="321402"/>
            <a:ext cx="2673874" cy="923330"/>
          </a:xfrm>
          <a:prstGeom prst="rect">
            <a:avLst/>
          </a:prstGeom>
          <a:noFill/>
        </p:spPr>
        <p:txBody>
          <a:bodyPr wrap="none" rtlCol="0">
            <a:spAutoFit/>
          </a:bodyPr>
          <a:lstStyle/>
          <a:p>
            <a:pPr algn="ctr"/>
            <a:r>
              <a:rPr lang="en-GB" b="1" dirty="0"/>
              <a:t>PPG Meeting Agenda </a:t>
            </a:r>
            <a:endParaRPr lang="en-GB" dirty="0"/>
          </a:p>
          <a:p>
            <a:pPr algn="ctr"/>
            <a:r>
              <a:rPr lang="en-GB" b="1"/>
              <a:t>Tuesday 23</a:t>
            </a:r>
            <a:r>
              <a:rPr lang="en-GB" b="1" baseline="30000"/>
              <a:t>rd</a:t>
            </a:r>
            <a:r>
              <a:rPr lang="en-GB" b="1"/>
              <a:t> June </a:t>
            </a:r>
            <a:r>
              <a:rPr lang="en-GB" b="1" dirty="0"/>
              <a:t>2026 </a:t>
            </a:r>
            <a:endParaRPr lang="en-GB" dirty="0"/>
          </a:p>
          <a:p>
            <a:pPr algn="ctr"/>
            <a:r>
              <a:rPr lang="en-GB" b="1" dirty="0"/>
              <a:t>6-7.30pm</a:t>
            </a:r>
            <a:endParaRPr lang="en-GB" dirty="0"/>
          </a:p>
        </p:txBody>
      </p:sp>
    </p:spTree>
    <p:extLst>
      <p:ext uri="{BB962C8B-B14F-4D97-AF65-F5344CB8AC3E}">
        <p14:creationId xmlns:p14="http://schemas.microsoft.com/office/powerpoint/2010/main" val="602562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4807051"/>
            <a:ext cx="9143999" cy="1193057"/>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16">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809881"/>
            <a:ext cx="9138998" cy="1193057"/>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4806409"/>
            <a:ext cx="3057524" cy="1193057"/>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001" y="4804863"/>
            <a:ext cx="9144000" cy="1198075"/>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itle 6">
            <a:extLst>
              <a:ext uri="{FF2B5EF4-FFF2-40B4-BE49-F238E27FC236}">
                <a16:creationId xmlns:a16="http://schemas.microsoft.com/office/drawing/2014/main" id="{1F0E32ED-2A95-7693-FD1F-63225C8CFE98}"/>
              </a:ext>
            </a:extLst>
          </p:cNvPr>
          <p:cNvSpPr>
            <a:spLocks noGrp="1"/>
          </p:cNvSpPr>
          <p:nvPr>
            <p:ph type="title"/>
          </p:nvPr>
        </p:nvSpPr>
        <p:spPr>
          <a:xfrm>
            <a:off x="1028700" y="5524253"/>
            <a:ext cx="7421963" cy="240939"/>
          </a:xfrm>
        </p:spPr>
        <p:txBody>
          <a:bodyPr>
            <a:noAutofit/>
          </a:bodyPr>
          <a:lstStyle/>
          <a:p>
            <a:pPr marL="257175" indent="-257175" algn="ctr"/>
            <a:r>
              <a:rPr lang="en-US" sz="3000" b="1">
                <a:solidFill>
                  <a:srgbClr val="FFFFFF"/>
                </a:solidFill>
                <a:latin typeface="Calibri"/>
                <a:ea typeface="Calibri"/>
                <a:cs typeface="Times New Roman"/>
              </a:rPr>
              <a:t>  St Peter’s Health Centre update (</a:t>
            </a:r>
            <a:r>
              <a:rPr lang="en-US" sz="3000" b="1" i="1" dirty="0">
                <a:solidFill>
                  <a:srgbClr val="FFFFFF"/>
                </a:solidFill>
                <a:latin typeface="Calibri"/>
                <a:ea typeface="Calibri"/>
                <a:cs typeface="Times New Roman"/>
              </a:rPr>
              <a:t>Dr Jarvis</a:t>
            </a:r>
            <a:r>
              <a:rPr lang="en-US" sz="3000" b="1" dirty="0">
                <a:solidFill>
                  <a:srgbClr val="FFFFFF"/>
                </a:solidFill>
                <a:latin typeface="Calibri"/>
                <a:ea typeface="Calibri"/>
                <a:cs typeface="Times New Roman"/>
              </a:rPr>
              <a:t>)</a:t>
            </a:r>
            <a:br>
              <a:rPr lang="en-US" sz="3000" b="1" dirty="0">
                <a:latin typeface="Calibri" panose="020F0502020204030204" pitchFamily="34" charset="0"/>
                <a:ea typeface="Calibri" panose="020F0502020204030204" pitchFamily="34" charset="0"/>
                <a:cs typeface="Times New Roman" panose="02020603050405020304" pitchFamily="18" charset="0"/>
              </a:rPr>
            </a:br>
            <a:br>
              <a:rPr lang="en-GB" sz="3000" b="1" dirty="0">
                <a:latin typeface="Calibri" panose="020F0502020204030204" pitchFamily="34" charset="0"/>
                <a:ea typeface="Calibri" panose="020F0502020204030204" pitchFamily="34" charset="0"/>
                <a:cs typeface="Times New Roman" panose="02020603050405020304" pitchFamily="18" charset="0"/>
              </a:rPr>
            </a:br>
            <a:endParaRPr lang="en-US" sz="3000">
              <a:solidFill>
                <a:srgbClr val="FFFFFF"/>
              </a:solidFill>
            </a:endParaRPr>
          </a:p>
        </p:txBody>
      </p:sp>
      <p:pic>
        <p:nvPicPr>
          <p:cNvPr id="8" name="Picture 7" descr="A logo with a city silhouette&#10;&#10;Description automatically generated with medium confidence">
            <a:extLst>
              <a:ext uri="{FF2B5EF4-FFF2-40B4-BE49-F238E27FC236}">
                <a16:creationId xmlns:a16="http://schemas.microsoft.com/office/drawing/2014/main" id="{5BA3C06B-4525-E776-B07E-C1385335ADF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bwMode="auto">
          <a:xfrm>
            <a:off x="2169282" y="1159178"/>
            <a:ext cx="4805435" cy="2411455"/>
          </a:xfrm>
          <a:prstGeom prst="rect">
            <a:avLst/>
          </a:prstGeom>
          <a:noFill/>
        </p:spPr>
      </p:pic>
      <p:sp>
        <p:nvSpPr>
          <p:cNvPr id="5" name="Content Placeholder 4">
            <a:extLst>
              <a:ext uri="{FF2B5EF4-FFF2-40B4-BE49-F238E27FC236}">
                <a16:creationId xmlns:a16="http://schemas.microsoft.com/office/drawing/2014/main" id="{C2A08CC9-3E16-02FB-60F6-B0A5557D67C3}"/>
              </a:ext>
            </a:extLst>
          </p:cNvPr>
          <p:cNvSpPr>
            <a:spLocks noGrp="1"/>
          </p:cNvSpPr>
          <p:nvPr>
            <p:ph idx="1"/>
          </p:nvPr>
        </p:nvSpPr>
        <p:spPr>
          <a:xfrm>
            <a:off x="1455192" y="3732149"/>
            <a:ext cx="6249620" cy="839987"/>
          </a:xfrm>
        </p:spPr>
        <p:txBody>
          <a:bodyPr anchor="ctr">
            <a:normAutofit/>
          </a:bodyPr>
          <a:lstStyle/>
          <a:p>
            <a:pPr marL="0" indent="0">
              <a:buNone/>
            </a:pPr>
            <a:endParaRPr lang="en-GB" sz="1500" b="1">
              <a:latin typeface="Calibri" panose="020F0502020204030204" pitchFamily="34" charset="0"/>
              <a:ea typeface="Calibri" panose="020F0502020204030204" pitchFamily="34" charset="0"/>
              <a:cs typeface="Times New Roman" panose="02020603050405020304" pitchFamily="18" charset="0"/>
            </a:endParaRPr>
          </a:p>
          <a:p>
            <a:endParaRPr lang="en-US" sz="1500"/>
          </a:p>
        </p:txBody>
      </p:sp>
    </p:spTree>
    <p:extLst>
      <p:ext uri="{BB962C8B-B14F-4D97-AF65-F5344CB8AC3E}">
        <p14:creationId xmlns:p14="http://schemas.microsoft.com/office/powerpoint/2010/main" val="2530637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984761E-1C74-F68D-D659-A3ECF3E63701}"/>
              </a:ext>
            </a:extLst>
          </p:cNvPr>
          <p:cNvSpPr>
            <a:spLocks noGrp="1"/>
          </p:cNvSpPr>
          <p:nvPr>
            <p:ph type="title"/>
          </p:nvPr>
        </p:nvSpPr>
        <p:spPr>
          <a:xfrm>
            <a:off x="439858" y="1683756"/>
            <a:ext cx="2336449" cy="2396359"/>
          </a:xfrm>
        </p:spPr>
        <p:txBody>
          <a:bodyPr anchor="b">
            <a:normAutofit/>
          </a:bodyPr>
          <a:lstStyle/>
          <a:p>
            <a:pPr algn="r"/>
            <a:r>
              <a:rPr lang="en-GB" sz="3500">
                <a:solidFill>
                  <a:srgbClr val="FFFFFF"/>
                </a:solidFill>
              </a:rPr>
              <a:t>Staff updates </a:t>
            </a:r>
          </a:p>
        </p:txBody>
      </p:sp>
      <p:graphicFrame>
        <p:nvGraphicFramePr>
          <p:cNvPr id="5" name="Content Placeholder 2">
            <a:extLst>
              <a:ext uri="{FF2B5EF4-FFF2-40B4-BE49-F238E27FC236}">
                <a16:creationId xmlns:a16="http://schemas.microsoft.com/office/drawing/2014/main" id="{46B55016-3969-D443-F3CE-5AF45964A43B}"/>
              </a:ext>
            </a:extLst>
          </p:cNvPr>
          <p:cNvGraphicFramePr>
            <a:graphicFrameLocks noGrp="1"/>
          </p:cNvGraphicFramePr>
          <p:nvPr>
            <p:ph idx="1"/>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887211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2472</TotalTime>
  <Words>1568</Words>
  <Application>Microsoft Macintosh PowerPoint</Application>
  <PresentationFormat>On-screen Show (4:3)</PresentationFormat>
  <Paragraphs>136</Paragraphs>
  <Slides>20</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Aptos</vt:lpstr>
      <vt:lpstr>Aptos Display</vt:lpstr>
      <vt:lpstr>Arial</vt:lpstr>
      <vt:lpstr>Calibri</vt:lpstr>
      <vt:lpstr>Calibri Light</vt:lpstr>
      <vt:lpstr>Courier New</vt:lpstr>
      <vt:lpstr>Symbol</vt:lpstr>
      <vt:lpstr>2_Office Theme</vt:lpstr>
      <vt:lpstr>3_Office Theme</vt:lpstr>
      <vt:lpstr>PowerPoint Presentation</vt:lpstr>
      <vt:lpstr>1. WELCOME to St Peter’s PPG!</vt:lpstr>
      <vt:lpstr>What is  the PPG? </vt:lpstr>
      <vt:lpstr>5. Information about St Peter’s PPG</vt:lpstr>
      <vt:lpstr>Matters Arising</vt:lpstr>
      <vt:lpstr>PowerPoint Presentation</vt:lpstr>
      <vt:lpstr>PowerPoint Presentation</vt:lpstr>
      <vt:lpstr>  St Peter’s Health Centre update (Dr Jarvis)  </vt:lpstr>
      <vt:lpstr>Staff updates </vt:lpstr>
      <vt:lpstr>New GP starting soon!</vt:lpstr>
      <vt:lpstr>New GP starting soon !</vt:lpstr>
      <vt:lpstr>New GP starting soon!</vt:lpstr>
      <vt:lpstr>New Advanced Nurse Practitioner and New Health Care Assistant </vt:lpstr>
      <vt:lpstr>Every Friday at Robert Lodge 35-70, Robert Lodge Community Space, Manor Place, Brighton, BN2 5FG</vt:lpstr>
      <vt:lpstr>Proactive care/ Avoidable admissions</vt:lpstr>
      <vt:lpstr>Clinical priorities</vt:lpstr>
      <vt:lpstr>       Self appointment link and use of Artificial Intelligence (AI)  We are exploring ways to improve triage and make sure that everyone gets the right advice first time  Currently all requests are reviewed by a GP, and this can lead to delays in advice   We are constantly tweaking the system to improve systems for patients   Patients are now asked if they are happy to have a self booking link texted so that they can arrange an appointment when convenient for them  Some clinicians are using AI programmes to help write notes  - these do not share information outside   </vt:lpstr>
      <vt:lpstr>National Issues</vt:lpstr>
      <vt:lpstr>PowerPoint Presentation</vt:lpstr>
      <vt:lpstr>7. AOB</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PPG Public Meeting</dc:title>
  <dc:subject/>
  <dc:creator>Jarvis Rebecca (St Peters Medical Centre)</dc:creator>
  <cp:keywords/>
  <dc:description>generated using python-pptx</dc:description>
  <cp:lastModifiedBy>Joanne Smith</cp:lastModifiedBy>
  <cp:revision>43</cp:revision>
  <cp:lastPrinted>2026-02-11T10:25:27Z</cp:lastPrinted>
  <dcterms:created xsi:type="dcterms:W3CDTF">2013-01-27T09:14:16Z</dcterms:created>
  <dcterms:modified xsi:type="dcterms:W3CDTF">2026-06-20T13:10:24Z</dcterms:modified>
  <cp:category/>
</cp:coreProperties>
</file>